
<file path=[Content_Types].xml><?xml version="1.0" encoding="utf-8"?>
<Types xmlns="http://schemas.openxmlformats.org/package/2006/content-types">
  <Default Extension="png" ContentType="image/png"/>
  <Default Extension="svg" ContentType="image/svg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25" r:id="rId1"/>
  </p:sldMasterIdLst>
  <p:sldIdLst>
    <p:sldId id="273" r:id="rId2"/>
    <p:sldId id="256" r:id="rId3"/>
    <p:sldId id="269" r:id="rId4"/>
    <p:sldId id="268" r:id="rId5"/>
    <p:sldId id="267" r:id="rId6"/>
    <p:sldId id="266" r:id="rId7"/>
    <p:sldId id="261" r:id="rId8"/>
    <p:sldId id="262" r:id="rId9"/>
    <p:sldId id="263" r:id="rId10"/>
    <p:sldId id="264" r:id="rId11"/>
    <p:sldId id="265" r:id="rId12"/>
  </p:sldIdLst>
  <p:sldSz cx="12192000" cy="6858000"/>
  <p:notesSz cx="6858000" cy="9144000"/>
  <p:defaultTextStyle>
    <a:defPPr>
      <a:defRPr lang="de-D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ittlere Formatvorlage 2 - Akz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109" d="100"/>
          <a:sy n="109" d="100"/>
        </p:scale>
        <p:origin x="636" y="10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presProps" Target="pres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2" Type="http://schemas.openxmlformats.org/officeDocument/2006/relationships/slide" Target="slides/slide1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heme" Target="theme/theme1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foli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32" name="Straight Connector 31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4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Isosceles Triangle 26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0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1" name="Isosceles Triangle 30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Isosceles Triangle 18"/>
            <p:cNvSpPr/>
            <p:nvPr/>
          </p:nvSpPr>
          <p:spPr>
            <a:xfrm rot="10800000">
              <a:off x="0" y="0"/>
              <a:ext cx="842596" cy="5666154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07067" y="2404534"/>
            <a:ext cx="7766936" cy="1646302"/>
          </a:xfrm>
        </p:spPr>
        <p:txBody>
          <a:bodyPr anchor="b">
            <a:noAutofit/>
          </a:bodyPr>
          <a:lstStyle>
            <a:lvl1pPr algn="r">
              <a:defRPr sz="5400">
                <a:solidFill>
                  <a:schemeClr val="accent1"/>
                </a:solidFill>
              </a:defRPr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07067" y="4050833"/>
            <a:ext cx="7766936" cy="1096899"/>
          </a:xfrm>
        </p:spPr>
        <p:txBody>
          <a:bodyPr anchor="t"/>
          <a:lstStyle>
            <a:lvl1pPr marL="0" indent="0" algn="r">
              <a:buNone/>
              <a:defRPr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de-DE"/>
              <a:t>Master-Untertitelformat bearbeiten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7868161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und Inhal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5207452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bschnitts-&#10;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2700867"/>
            <a:ext cx="8596668" cy="1826581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860400"/>
          </a:xfrm>
        </p:spPr>
        <p:txBody>
          <a:bodyPr anchor="t"/>
          <a:lstStyle>
            <a:lvl1pPr marL="0" indent="0" algn="l">
              <a:buNone/>
              <a:defRPr sz="20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3461791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Zwei Inhal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77334" y="2160589"/>
            <a:ext cx="4184035" cy="3880772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5089970" y="2160589"/>
            <a:ext cx="4184034" cy="3880773"/>
          </a:xfrm>
        </p:spPr>
        <p:txBody>
          <a:bodyPr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B712588-04B1-427B-82EE-E8DB90309F08}" type="datetimeFigureOut">
              <a:rPr lang="en-US" dirty="0"/>
              <a:t>8/12/2025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6FF9F0C5-380F-41C2-899A-BAC0F0927E16}" type="slidenum">
              <a:rPr lang="en-US" dirty="0"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267990837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lei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5745" y="2160983"/>
            <a:ext cx="4185623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75745" y="2737245"/>
            <a:ext cx="4185623" cy="3304117"/>
          </a:xfrm>
        </p:spPr>
        <p:txBody>
          <a:bodyPr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88383" y="2160983"/>
            <a:ext cx="418561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5088384" y="2737245"/>
            <a:ext cx="4185617" cy="3304117"/>
          </a:xfrm>
        </p:spPr>
        <p:txBody>
          <a:bodyPr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6594028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Nur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</p:spPr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8020264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3403485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halt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1498604"/>
            <a:ext cx="3854528" cy="1278466"/>
          </a:xfrm>
        </p:spPr>
        <p:txBody>
          <a:bodyPr anchor="b">
            <a:normAutofit/>
          </a:bodyPr>
          <a:lstStyle>
            <a:lvl1pPr>
              <a:defRPr sz="200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760461" y="514924"/>
            <a:ext cx="4513541" cy="5526437"/>
          </a:xfrm>
        </p:spPr>
        <p:txBody>
          <a:bodyPr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2777069"/>
            <a:ext cx="3854528" cy="2584449"/>
          </a:xfrm>
        </p:spPr>
        <p:txBody>
          <a:bodyPr>
            <a:normAutofit/>
          </a:bodyPr>
          <a:lstStyle>
            <a:lvl1pPr marL="0" indent="0">
              <a:buNone/>
              <a:defRPr sz="1400"/>
            </a:lvl1pPr>
            <a:lvl2pPr marL="457063" indent="0">
              <a:buNone/>
              <a:defRPr sz="1400"/>
            </a:lvl2pPr>
            <a:lvl3pPr marL="914126" indent="0">
              <a:buNone/>
              <a:defRPr sz="1200"/>
            </a:lvl3pPr>
            <a:lvl4pPr marL="1371189" indent="0">
              <a:buNone/>
              <a:defRPr sz="1000"/>
            </a:lvl4pPr>
            <a:lvl5pPr marL="1828251" indent="0">
              <a:buNone/>
              <a:defRPr sz="1000"/>
            </a:lvl5pPr>
            <a:lvl6pPr marL="2285314" indent="0">
              <a:buNone/>
              <a:defRPr sz="1000"/>
            </a:lvl6pPr>
            <a:lvl7pPr marL="2742377" indent="0">
              <a:buNone/>
              <a:defRPr sz="1000"/>
            </a:lvl7pPr>
            <a:lvl8pPr marL="3199440" indent="0">
              <a:buNone/>
              <a:defRPr sz="1000"/>
            </a:lvl8pPr>
            <a:lvl9pPr marL="3656503" indent="0">
              <a:buNone/>
              <a:defRPr sz="10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42A54C80-263E-416B-A8E0-580EDEADCBDC}" type="datetimeFigureOut">
              <a:rPr lang="en-US" dirty="0"/>
              <a:t>8/12/2025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19954A3-9DFD-4C44-94BA-B95130A3BA1C}" type="slidenum">
              <a:rPr lang="en-US" dirty="0"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093306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it Über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4" y="4800600"/>
            <a:ext cx="859666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77334" y="609600"/>
            <a:ext cx="8596668" cy="3845718"/>
          </a:xfrm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de-DE"/>
              <a:t>Bild durch Klicken auf Symbol hinzufügen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77334" y="5367338"/>
            <a:ext cx="8596667" cy="674024"/>
          </a:xfrm>
        </p:spPr>
        <p:txBody>
          <a:bodyPr>
            <a:normAutofit/>
          </a:bodyPr>
          <a:lstStyle>
            <a:lvl1pPr marL="0" indent="0">
              <a:buNone/>
              <a:defRPr sz="12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6017646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el und Beschrift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609600"/>
            <a:ext cx="8596668" cy="3403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825352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Zitat mit Beschriftu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1366139" y="3632200"/>
            <a:ext cx="7224524" cy="381000"/>
          </a:xfrm>
        </p:spPr>
        <p:txBody>
          <a:bodyPr anchor="ctr">
            <a:noAutofit/>
          </a:bodyPr>
          <a:lstStyle>
            <a:lvl1pPr marL="0" indent="0">
              <a:buFontTx/>
              <a:buNone/>
              <a:defRPr sz="16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470400"/>
            <a:ext cx="8596668" cy="1570962"/>
          </a:xfrm>
        </p:spPr>
        <p:txBody>
          <a:bodyPr anchor="ctr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  <p:sp>
        <p:nvSpPr>
          <p:cNvPr id="20" name="TextBox 19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2" name="TextBox 21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latin typeface="Arial"/>
              </a:rPr>
              <a:t>”</a:t>
            </a:r>
            <a:endParaRPr lang="en-US" dirty="0">
              <a:solidFill>
                <a:schemeClr val="accent1">
                  <a:lumMod val="60000"/>
                  <a:lumOff val="40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44964775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nskart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77335" y="1931988"/>
            <a:ext cx="8596668" cy="2595460"/>
          </a:xfrm>
        </p:spPr>
        <p:txBody>
          <a:bodyPr anchor="b">
            <a:normAutofit/>
          </a:bodyPr>
          <a:lstStyle>
            <a:lvl1pPr algn="l">
              <a:defRPr sz="44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594581621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Namenskarte für Zita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31334" y="609600"/>
            <a:ext cx="8094134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  <p:sp>
        <p:nvSpPr>
          <p:cNvPr id="24" name="TextBox 23"/>
          <p:cNvSpPr txBox="1"/>
          <p:nvPr/>
        </p:nvSpPr>
        <p:spPr>
          <a:xfrm>
            <a:off x="541870" y="790378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“</a:t>
            </a:r>
          </a:p>
        </p:txBody>
      </p:sp>
      <p:sp>
        <p:nvSpPr>
          <p:cNvPr id="25" name="TextBox 24"/>
          <p:cNvSpPr txBox="1"/>
          <p:nvPr/>
        </p:nvSpPr>
        <p:spPr>
          <a:xfrm>
            <a:off x="8893011" y="2886556"/>
            <a:ext cx="609600" cy="584776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pPr lvl="0"/>
            <a:r>
              <a:rPr lang="en-US" sz="8000" baseline="0" dirty="0">
                <a:ln w="3175" cmpd="sng">
                  <a:noFill/>
                </a:ln>
                <a:solidFill>
                  <a:schemeClr val="accent1">
                    <a:lumMod val="60000"/>
                    <a:lumOff val="40000"/>
                  </a:schemeClr>
                </a:solidFill>
                <a:effectLst/>
                <a:latin typeface="Arial"/>
              </a:rPr>
              <a:t>”</a:t>
            </a:r>
          </a:p>
        </p:txBody>
      </p:sp>
    </p:spTree>
    <p:extLst>
      <p:ext uri="{BB962C8B-B14F-4D97-AF65-F5344CB8AC3E}">
        <p14:creationId xmlns:p14="http://schemas.microsoft.com/office/powerpoint/2010/main" val="1803515834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Wahr oder Falsc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85799" y="609600"/>
            <a:ext cx="8588203" cy="3022600"/>
          </a:xfrm>
        </p:spPr>
        <p:txBody>
          <a:bodyPr anchor="ctr">
            <a:normAutofit/>
          </a:bodyPr>
          <a:lstStyle>
            <a:lvl1pPr algn="l">
              <a:defRPr sz="4400" b="0" cap="none"/>
            </a:lvl1pPr>
          </a:lstStyle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23" name="Text Placeholder 9"/>
          <p:cNvSpPr>
            <a:spLocks noGrp="1"/>
          </p:cNvSpPr>
          <p:nvPr>
            <p:ph type="body" sz="quarter" idx="13"/>
          </p:nvPr>
        </p:nvSpPr>
        <p:spPr>
          <a:xfrm>
            <a:off x="677332" y="4013200"/>
            <a:ext cx="8596669" cy="514248"/>
          </a:xfrm>
        </p:spPr>
        <p:txBody>
          <a:bodyPr anchor="b">
            <a:noAutofit/>
          </a:bodyPr>
          <a:lstStyle>
            <a:lvl1pPr marL="0" indent="0">
              <a:buFontTx/>
              <a:buNone/>
              <a:defRPr sz="2400">
                <a:solidFill>
                  <a:schemeClr val="accent1"/>
                </a:solidFill>
              </a:defRPr>
            </a:lvl1pPr>
            <a:lvl2pPr marL="457200" indent="0">
              <a:buFontTx/>
              <a:buNone/>
              <a:defRPr/>
            </a:lvl2pPr>
            <a:lvl3pPr marL="914400" indent="0">
              <a:buFontTx/>
              <a:buNone/>
              <a:defRPr/>
            </a:lvl3pPr>
            <a:lvl4pPr marL="1371600" indent="0">
              <a:buFontTx/>
              <a:buNone/>
              <a:defRPr/>
            </a:lvl4pPr>
            <a:lvl5pPr marL="1828800" indent="0">
              <a:buFontTx/>
              <a:buNone/>
              <a:defRPr/>
            </a:lvl5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5" y="4527448"/>
            <a:ext cx="8596668" cy="1513914"/>
          </a:xfrm>
        </p:spPr>
        <p:txBody>
          <a:bodyPr anchor="t">
            <a:normAutofit/>
          </a:bodyPr>
          <a:lstStyle>
            <a:lvl1pPr marL="0" indent="0" algn="l">
              <a:buNone/>
              <a:defRPr sz="1800">
                <a:solidFill>
                  <a:schemeClr val="tx1">
                    <a:lumMod val="50000"/>
                    <a:lumOff val="50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de-DE"/>
              <a:t>Mastertextformat bearbeiten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6591337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und vertikaler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C6B4A9-1611-4792-9094-5F34BCA07E0B}" type="datetimeFigureOut">
              <a:rPr lang="en-US" dirty="0"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9333C77-0158-454C-844F-B7AB9BD7DAD4}" type="slidenum">
              <a:rPr lang="en-US" dirty="0"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8010526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kaler Titel u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7967673" y="609599"/>
            <a:ext cx="1304743" cy="5251451"/>
          </a:xfrm>
        </p:spPr>
        <p:txBody>
          <a:bodyPr vert="eaVert" anchor="ctr"/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77335" y="609600"/>
            <a:ext cx="7060150" cy="5251450"/>
          </a:xfrm>
        </p:spPr>
        <p:txBody>
          <a:bodyPr vert="eaVert"/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829838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-8467"/>
            <a:ext cx="12192000" cy="6866467"/>
            <a:chOff x="0" y="-8467"/>
            <a:chExt cx="12192000" cy="6866467"/>
          </a:xfrm>
        </p:grpSpPr>
        <p:cxnSp>
          <p:nvCxnSpPr>
            <p:cNvPr id="20" name="Straight Connector 19"/>
            <p:cNvCxnSpPr/>
            <p:nvPr/>
          </p:nvCxnSpPr>
          <p:spPr>
            <a:xfrm>
              <a:off x="9371012" y="0"/>
              <a:ext cx="1219200" cy="6858000"/>
            </a:xfrm>
            <a:prstGeom prst="line">
              <a:avLst/>
            </a:prstGeom>
            <a:ln w="9525">
              <a:solidFill>
                <a:schemeClr val="bg1">
                  <a:lumMod val="7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1" name="Straight Connector 20"/>
            <p:cNvCxnSpPr/>
            <p:nvPr/>
          </p:nvCxnSpPr>
          <p:spPr>
            <a:xfrm flipH="1">
              <a:off x="7425267" y="3681413"/>
              <a:ext cx="4763558" cy="3176587"/>
            </a:xfrm>
            <a:prstGeom prst="line">
              <a:avLst/>
            </a:prstGeom>
            <a:ln w="9525">
              <a:solidFill>
                <a:schemeClr val="bg1">
                  <a:lumMod val="85000"/>
                </a:schemeClr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sp>
          <p:nvSpPr>
            <p:cNvPr id="22" name="Rectangle 23"/>
            <p:cNvSpPr/>
            <p:nvPr/>
          </p:nvSpPr>
          <p:spPr>
            <a:xfrm>
              <a:off x="9181476" y="-8467"/>
              <a:ext cx="3007349" cy="6866467"/>
            </a:xfrm>
            <a:custGeom>
              <a:avLst/>
              <a:gdLst/>
              <a:ahLst/>
              <a:cxnLst/>
              <a:rect l="l" t="t" r="r" b="b"/>
              <a:pathLst>
                <a:path w="3007349" h="6866467">
                  <a:moveTo>
                    <a:pt x="2045532" y="0"/>
                  </a:moveTo>
                  <a:lnTo>
                    <a:pt x="3007349" y="0"/>
                  </a:lnTo>
                  <a:lnTo>
                    <a:pt x="3007349" y="6866467"/>
                  </a:lnTo>
                  <a:lnTo>
                    <a:pt x="0" y="6866467"/>
                  </a:lnTo>
                  <a:lnTo>
                    <a:pt x="2045532" y="0"/>
                  </a:lnTo>
                  <a:close/>
                </a:path>
              </a:pathLst>
            </a:custGeom>
            <a:solidFill>
              <a:schemeClr val="accent1">
                <a:alpha val="3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3" name="Rectangle 25"/>
            <p:cNvSpPr/>
            <p:nvPr/>
          </p:nvSpPr>
          <p:spPr>
            <a:xfrm>
              <a:off x="9603442" y="-8467"/>
              <a:ext cx="2588558" cy="6866467"/>
            </a:xfrm>
            <a:custGeom>
              <a:avLst/>
              <a:gdLst/>
              <a:ahLst/>
              <a:cxnLst/>
              <a:rect l="l" t="t" r="r" b="b"/>
              <a:pathLst>
                <a:path w="2573311" h="6866467">
                  <a:moveTo>
                    <a:pt x="0" y="0"/>
                  </a:moveTo>
                  <a:lnTo>
                    <a:pt x="2573311" y="0"/>
                  </a:lnTo>
                  <a:lnTo>
                    <a:pt x="2573311" y="6866467"/>
                  </a:lnTo>
                  <a:lnTo>
                    <a:pt x="1202336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2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4" name="Isosceles Triangle 23"/>
            <p:cNvSpPr/>
            <p:nvPr/>
          </p:nvSpPr>
          <p:spPr>
            <a:xfrm>
              <a:off x="8932333" y="3048000"/>
              <a:ext cx="3259667" cy="3810000"/>
            </a:xfrm>
            <a:prstGeom prst="triangle">
              <a:avLst>
                <a:gd name="adj" fmla="val 100000"/>
              </a:avLst>
            </a:prstGeom>
            <a:solidFill>
              <a:schemeClr val="accent2">
                <a:alpha val="72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5" name="Rectangle 27"/>
            <p:cNvSpPr/>
            <p:nvPr/>
          </p:nvSpPr>
          <p:spPr>
            <a:xfrm>
              <a:off x="9334500" y="-8467"/>
              <a:ext cx="2854326" cy="6866467"/>
            </a:xfrm>
            <a:custGeom>
              <a:avLst/>
              <a:gdLst/>
              <a:ahLst/>
              <a:cxnLst/>
              <a:rect l="l" t="t" r="r" b="b"/>
              <a:pathLst>
                <a:path w="2858013" h="6866467">
                  <a:moveTo>
                    <a:pt x="0" y="0"/>
                  </a:moveTo>
                  <a:lnTo>
                    <a:pt x="2858013" y="0"/>
                  </a:lnTo>
                  <a:lnTo>
                    <a:pt x="2858013" y="6866467"/>
                  </a:lnTo>
                  <a:lnTo>
                    <a:pt x="2473942" y="6866467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2">
                <a:lumMod val="75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6" name="Rectangle 28"/>
            <p:cNvSpPr/>
            <p:nvPr/>
          </p:nvSpPr>
          <p:spPr>
            <a:xfrm>
              <a:off x="10898730" y="-8467"/>
              <a:ext cx="1290094" cy="6866467"/>
            </a:xfrm>
            <a:custGeom>
              <a:avLst/>
              <a:gdLst/>
              <a:ahLst/>
              <a:cxnLst/>
              <a:rect l="l" t="t" r="r" b="b"/>
              <a:pathLst>
                <a:path w="1290094" h="6858000">
                  <a:moveTo>
                    <a:pt x="1019735" y="0"/>
                  </a:moveTo>
                  <a:lnTo>
                    <a:pt x="1290094" y="0"/>
                  </a:lnTo>
                  <a:lnTo>
                    <a:pt x="1290094" y="6858000"/>
                  </a:lnTo>
                  <a:lnTo>
                    <a:pt x="0" y="6858000"/>
                  </a:lnTo>
                  <a:lnTo>
                    <a:pt x="1019735" y="0"/>
                  </a:lnTo>
                  <a:close/>
                </a:path>
              </a:pathLst>
            </a:custGeom>
            <a:solidFill>
              <a:schemeClr val="accent1">
                <a:lumMod val="60000"/>
                <a:lumOff val="40000"/>
                <a:alpha val="7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7" name="Rectangle 29"/>
            <p:cNvSpPr/>
            <p:nvPr/>
          </p:nvSpPr>
          <p:spPr>
            <a:xfrm>
              <a:off x="10938999" y="-8467"/>
              <a:ext cx="1249825" cy="6866467"/>
            </a:xfrm>
            <a:custGeom>
              <a:avLst/>
              <a:gdLst/>
              <a:ahLst/>
              <a:cxnLst/>
              <a:rect l="l" t="t" r="r" b="b"/>
              <a:pathLst>
                <a:path w="1249825" h="6858000">
                  <a:moveTo>
                    <a:pt x="0" y="0"/>
                  </a:moveTo>
                  <a:lnTo>
                    <a:pt x="1249825" y="0"/>
                  </a:lnTo>
                  <a:lnTo>
                    <a:pt x="1249825" y="6858000"/>
                  </a:lnTo>
                  <a:lnTo>
                    <a:pt x="1109382" y="685800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accent1">
                <a:alpha val="6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8" name="Isosceles Triangle 27"/>
            <p:cNvSpPr/>
            <p:nvPr/>
          </p:nvSpPr>
          <p:spPr>
            <a:xfrm>
              <a:off x="10371666" y="3589867"/>
              <a:ext cx="1817159" cy="3268133"/>
            </a:xfrm>
            <a:prstGeom prst="triangle">
              <a:avLst>
                <a:gd name="adj" fmla="val 100000"/>
              </a:avLst>
            </a:prstGeom>
            <a:solidFill>
              <a:schemeClr val="accent1">
                <a:alpha val="80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9" name="Isosceles Triangle 28"/>
            <p:cNvSpPr/>
            <p:nvPr/>
          </p:nvSpPr>
          <p:spPr>
            <a:xfrm>
              <a:off x="0" y="4013200"/>
              <a:ext cx="448733" cy="2844800"/>
            </a:xfrm>
            <a:prstGeom prst="triangle">
              <a:avLst>
                <a:gd name="adj" fmla="val 0"/>
              </a:avLst>
            </a:prstGeom>
            <a:solidFill>
              <a:schemeClr val="accent1">
                <a:alpha val="85000"/>
              </a:schemeClr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77334" y="609600"/>
            <a:ext cx="8596668" cy="1320800"/>
          </a:xfrm>
          <a:prstGeom prst="rect">
            <a:avLst/>
          </a:prstGeom>
        </p:spPr>
        <p:txBody>
          <a:bodyPr vert="horz" lIns="91440" tIns="45720" rIns="91440" bIns="45720" rtlCol="0" anchor="t">
            <a:normAutofit/>
          </a:bodyPr>
          <a:lstStyle/>
          <a:p>
            <a:r>
              <a:rPr lang="de-DE"/>
              <a:t>Mastertitelformat bearbeiten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77334" y="2160589"/>
            <a:ext cx="8596668" cy="388077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de-DE"/>
              <a:t>Mastertextformat bearbeiten</a:t>
            </a:r>
          </a:p>
          <a:p>
            <a:pPr lvl="1"/>
            <a:r>
              <a:rPr lang="de-DE"/>
              <a:t>Zweite Ebene</a:t>
            </a:r>
          </a:p>
          <a:p>
            <a:pPr lvl="2"/>
            <a:r>
              <a:rPr lang="de-DE"/>
              <a:t>Dritte Ebene</a:t>
            </a:r>
          </a:p>
          <a:p>
            <a:pPr lvl="3"/>
            <a:r>
              <a:rPr lang="de-DE"/>
              <a:t>Vierte Ebene</a:t>
            </a:r>
          </a:p>
          <a:p>
            <a:pPr lvl="4"/>
            <a:r>
              <a:rPr lang="de-DE"/>
              <a:t>Fünfte Ebene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7205133" y="6041362"/>
            <a:ext cx="9119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1BEF0D-F0BB-DE4B-95CE-6DB70DBA9567}" type="datetimeFigureOut">
              <a:rPr lang="en-US" dirty="0"/>
              <a:pPr/>
              <a:t>8/12/2025</a:t>
            </a:fld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77334" y="6041362"/>
            <a:ext cx="629761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590663" y="6041362"/>
            <a:ext cx="683339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accent1"/>
                </a:solidFill>
              </a:defRPr>
            </a:lvl1pPr>
          </a:lstStyle>
          <a:p>
            <a:fld id="{D57F1E4F-1CFF-5643-939E-217C01CDF565}" type="slidenum">
              <a:rPr lang="en-US" dirty="0"/>
              <a:pPr/>
              <a:t>‹Nr.›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05112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6" r:id="rId1"/>
    <p:sldLayoutId id="2147483727" r:id="rId2"/>
    <p:sldLayoutId id="2147483728" r:id="rId3"/>
    <p:sldLayoutId id="2147483729" r:id="rId4"/>
    <p:sldLayoutId id="2147483730" r:id="rId5"/>
    <p:sldLayoutId id="2147483731" r:id="rId6"/>
    <p:sldLayoutId id="2147483732" r:id="rId7"/>
    <p:sldLayoutId id="2147483733" r:id="rId8"/>
    <p:sldLayoutId id="2147483734" r:id="rId9"/>
    <p:sldLayoutId id="2147483735" r:id="rId10"/>
    <p:sldLayoutId id="2147483736" r:id="rId11"/>
    <p:sldLayoutId id="2147483737" r:id="rId12"/>
    <p:sldLayoutId id="2147483738" r:id="rId13"/>
    <p:sldLayoutId id="2147483739" r:id="rId14"/>
    <p:sldLayoutId id="2147483740" r:id="rId15"/>
    <p:sldLayoutId id="2147483741" r:id="rId16"/>
  </p:sldLayoutIdLst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xStyles>
    <p:titleStyle>
      <a:lvl1pPr algn="l" defTabSz="457200" rtl="0" eaLnBrk="1" latinLnBrk="0" hangingPunct="1">
        <a:spcBef>
          <a:spcPct val="0"/>
        </a:spcBef>
        <a:buNone/>
        <a:defRPr sz="36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6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6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sv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9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hyperlink" Target="mailto:Simon.gzronka@hilden.de" TargetMode="Externa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7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sv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DFE3B47A-864E-9844-E6E0-31CE1D572C0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77334" y="609599"/>
            <a:ext cx="8596668" cy="6008511"/>
          </a:xfrm>
        </p:spPr>
        <p:txBody>
          <a:bodyPr>
            <a:normAutofit fontScale="90000"/>
          </a:bodyPr>
          <a:lstStyle/>
          <a:p>
            <a:pPr algn="ctr"/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/>
            </a:r>
            <a:b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</a:br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/>
            </a:r>
            <a:b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</a:br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/>
            </a:r>
            <a:b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</a:br>
            <a:r>
              <a:rPr lang="en-GB" sz="40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Bildungs</a:t>
            </a:r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- und </a:t>
            </a:r>
            <a:r>
              <a:rPr lang="en-GB" sz="40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Betreuungsangebote</a:t>
            </a:r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</a:t>
            </a:r>
            <a:r>
              <a:rPr lang="de-DE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/>
            </a:r>
            <a:br>
              <a:rPr lang="de-DE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</a:br>
            <a:r>
              <a:rPr lang="en-GB" sz="4000" dirty="0" err="1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der</a:t>
            </a:r>
            <a:r>
              <a:rPr lang="en-GB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Stadt Hilden</a:t>
            </a:r>
            <a:r>
              <a:rPr lang="de-DE" sz="4000" dirty="0">
                <a:ln w="0"/>
                <a:solidFill>
                  <a:schemeClr val="tx1"/>
                </a:solidFill>
                <a:effectLst>
                  <a:outerShdw blurRad="38100" dist="19050" dir="2700000" algn="tl" rotWithShape="0">
                    <a:schemeClr val="dk1">
                      <a:alpha val="40000"/>
                    </a:schemeClr>
                  </a:outerShdw>
                </a:effectLst>
              </a:rPr>
              <a:t> </a:t>
            </a:r>
            <a:r>
              <a:rPr lang="de-DE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/>
            </a:r>
            <a:br>
              <a:rPr lang="de-DE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</a:br>
            <a:r>
              <a:rPr lang="de-DE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  <a:t/>
            </a:r>
            <a:br>
              <a:rPr lang="de-DE" sz="3600" b="1" dirty="0">
                <a:ln w="22225">
                  <a:solidFill>
                    <a:schemeClr val="accent2"/>
                  </a:solidFill>
                  <a:prstDash val="solid"/>
                </a:ln>
                <a:solidFill>
                  <a:schemeClr val="accent2">
                    <a:lumMod val="40000"/>
                    <a:lumOff val="60000"/>
                  </a:schemeClr>
                </a:solidFill>
              </a:rPr>
            </a:br>
            <a:r>
              <a:rPr lang="de-DE" sz="3100" dirty="0"/>
              <a:t>Amt für Schule, Kinderbetreuung und Jugendförderung </a:t>
            </a:r>
            <a:br>
              <a:rPr lang="de-DE" sz="3100" dirty="0"/>
            </a:br>
            <a:r>
              <a:rPr lang="de-DE" sz="3100" dirty="0"/>
              <a:t/>
            </a:r>
            <a:br>
              <a:rPr lang="de-DE" sz="3100" dirty="0"/>
            </a:br>
            <a:r>
              <a:rPr lang="de-DE" sz="3200" dirty="0">
                <a:solidFill>
                  <a:schemeClr val="tx1"/>
                </a:solidFill>
              </a:rPr>
              <a:t/>
            </a:r>
            <a:br>
              <a:rPr lang="de-DE" sz="3200" dirty="0">
                <a:solidFill>
                  <a:schemeClr val="tx1"/>
                </a:solidFill>
              </a:rPr>
            </a:br>
            <a:r>
              <a:rPr lang="de-DE" sz="3200" dirty="0">
                <a:solidFill>
                  <a:schemeClr val="tx1"/>
                </a:solidFill>
              </a:rPr>
              <a:t/>
            </a:r>
            <a:br>
              <a:rPr lang="de-DE" sz="3200" dirty="0">
                <a:solidFill>
                  <a:schemeClr val="tx1"/>
                </a:solidFill>
              </a:rPr>
            </a:br>
            <a:r>
              <a:rPr lang="de-DE" sz="3600" b="1" dirty="0">
                <a:solidFill>
                  <a:schemeClr val="tx1"/>
                </a:solidFill>
              </a:rPr>
              <a:t/>
            </a:r>
            <a:br>
              <a:rPr lang="de-DE" sz="3600" b="1" dirty="0">
                <a:solidFill>
                  <a:schemeClr val="tx1"/>
                </a:solidFill>
              </a:rPr>
            </a:br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306704254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elle 4">
            <a:extLst>
              <a:ext uri="{FF2B5EF4-FFF2-40B4-BE49-F238E27FC236}">
                <a16:creationId xmlns:a16="http://schemas.microsoft.com/office/drawing/2014/main" id="{45815D45-E186-F374-C530-7F17E6179AB1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485935177"/>
              </p:ext>
            </p:extLst>
          </p:nvPr>
        </p:nvGraphicFramePr>
        <p:xfrm>
          <a:off x="391886" y="121017"/>
          <a:ext cx="8369559" cy="6083839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004166">
                  <a:extLst>
                    <a:ext uri="{9D8B030D-6E8A-4147-A177-3AD203B41FA5}">
                      <a16:colId xmlns:a16="http://schemas.microsoft.com/office/drawing/2014/main" val="1618089464"/>
                    </a:ext>
                  </a:extLst>
                </a:gridCol>
                <a:gridCol w="2171466">
                  <a:extLst>
                    <a:ext uri="{9D8B030D-6E8A-4147-A177-3AD203B41FA5}">
                      <a16:colId xmlns:a16="http://schemas.microsoft.com/office/drawing/2014/main" val="52507271"/>
                    </a:ext>
                  </a:extLst>
                </a:gridCol>
                <a:gridCol w="2184606">
                  <a:extLst>
                    <a:ext uri="{9D8B030D-6E8A-4147-A177-3AD203B41FA5}">
                      <a16:colId xmlns:a16="http://schemas.microsoft.com/office/drawing/2014/main" val="1432703586"/>
                    </a:ext>
                  </a:extLst>
                </a:gridCol>
                <a:gridCol w="2009321">
                  <a:extLst>
                    <a:ext uri="{9D8B030D-6E8A-4147-A177-3AD203B41FA5}">
                      <a16:colId xmlns:a16="http://schemas.microsoft.com/office/drawing/2014/main" val="3280312134"/>
                    </a:ext>
                  </a:extLst>
                </a:gridCol>
              </a:tblGrid>
              <a:tr h="850089">
                <a:tc>
                  <a:txBody>
                    <a:bodyPr/>
                    <a:lstStyle/>
                    <a:p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400" kern="100" dirty="0">
                          <a:effectLst/>
                        </a:rPr>
                        <a:t>  </a:t>
                      </a:r>
                    </a:p>
                    <a:p>
                      <a:r>
                        <a:rPr lang="en-GB" sz="1200" kern="100" dirty="0">
                          <a:effectLst/>
                        </a:rPr>
                        <a:t>       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400" kern="100" dirty="0">
                          <a:effectLst/>
                        </a:rPr>
                        <a:t> </a:t>
                      </a:r>
                      <a:endParaRPr lang="de-DE" sz="1100" kern="100" dirty="0">
                        <a:effectLst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400" kern="100" dirty="0">
                          <a:effectLst/>
                        </a:rPr>
                        <a:t> </a:t>
                      </a:r>
                      <a:endParaRPr lang="de-DE" sz="1100" kern="100" dirty="0">
                        <a:effectLst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650282653"/>
                  </a:ext>
                </a:extLst>
              </a:tr>
              <a:tr h="605418">
                <a:tc>
                  <a:txBody>
                    <a:bodyPr/>
                    <a:lstStyle/>
                    <a:p>
                      <a:pPr algn="ctr"/>
                      <a:endParaRPr lang="en-GB" sz="1200" kern="100" dirty="0">
                        <a:effectLst/>
                      </a:endParaRPr>
                    </a:p>
                    <a:p>
                      <a:pPr algn="ctr"/>
                      <a:r>
                        <a:rPr lang="en-GB" sz="1200" kern="100" dirty="0" err="1">
                          <a:effectLst/>
                        </a:rPr>
                        <a:t>Betreuungssysteme</a:t>
                      </a:r>
                      <a:endParaRPr lang="en-GB" sz="1200" kern="100" dirty="0">
                        <a:effectLst/>
                      </a:endParaRP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endParaRPr lang="en-GB" sz="1400" b="1" kern="100" dirty="0">
                        <a:effectLst/>
                      </a:endParaRPr>
                    </a:p>
                    <a:p>
                      <a:pPr algn="ctr"/>
                      <a:r>
                        <a:rPr lang="de-DE" sz="1400" b="1" kern="100" dirty="0">
                          <a:effectLst/>
                        </a:rPr>
                        <a:t>OGS</a:t>
                      </a:r>
                      <a:endParaRPr lang="de-DE" sz="1100" b="1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endParaRPr lang="en-GB" sz="1400" b="1" kern="100" dirty="0">
                        <a:effectLst/>
                      </a:endParaRPr>
                    </a:p>
                    <a:p>
                      <a:pPr algn="ctr"/>
                      <a:r>
                        <a:rPr lang="de-DE" sz="1400" b="1" kern="100" dirty="0">
                          <a:effectLst/>
                        </a:rPr>
                        <a:t>VGS +</a:t>
                      </a:r>
                      <a:endParaRPr lang="de-DE" sz="1100" b="1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endParaRPr lang="en-GB" sz="1400" b="1" kern="100" dirty="0">
                        <a:effectLst/>
                      </a:endParaRPr>
                    </a:p>
                    <a:p>
                      <a:pPr algn="ctr"/>
                      <a:r>
                        <a:rPr lang="de-DE" sz="1400" b="1" kern="100" dirty="0">
                          <a:effectLst/>
                        </a:rPr>
                        <a:t>VGS</a:t>
                      </a:r>
                      <a:endParaRPr lang="de-DE" sz="1100" b="1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765977559"/>
                  </a:ext>
                </a:extLst>
              </a:tr>
              <a:tr h="478177">
                <a:tc>
                  <a:txBody>
                    <a:bodyPr/>
                    <a:lstStyle/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Buchungszeiten</a:t>
                      </a:r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15 oder 16 Uhr 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14.30 Uhr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14.00 Uhr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534553676"/>
                  </a:ext>
                </a:extLst>
              </a:tr>
              <a:tr h="752031">
                <a:tc>
                  <a:txBody>
                    <a:bodyPr/>
                    <a:lstStyle/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Hausaufgaben </a:t>
                      </a:r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457200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endParaRPr lang="en-GB" sz="1600" kern="100" dirty="0">
                        <a:solidFill>
                          <a:srgbClr val="FF0000"/>
                        </a:solidFill>
                        <a:effectLst/>
                      </a:endParaRPr>
                    </a:p>
                    <a:p>
                      <a:pPr algn="ctr"/>
                      <a:r>
                        <a:rPr lang="de-DE" sz="16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en-GB" sz="1600" kern="100" dirty="0">
                        <a:solidFill>
                          <a:srgbClr val="FF0000"/>
                        </a:solidFill>
                        <a:effectLst/>
                      </a:endParaRPr>
                    </a:p>
                    <a:p>
                      <a:pPr algn="ctr"/>
                      <a:endParaRPr lang="de-DE" sz="1600" kern="100" dirty="0">
                        <a:solidFill>
                          <a:srgbClr val="FF0000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6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de-DE" sz="1600" kern="100" dirty="0">
                        <a:solidFill>
                          <a:srgbClr val="FF0000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92218821"/>
                  </a:ext>
                </a:extLst>
              </a:tr>
              <a:tr h="807221">
                <a:tc>
                  <a:txBody>
                    <a:bodyPr/>
                    <a:lstStyle/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Mittagessen</a:t>
                      </a:r>
                      <a:endParaRPr lang="en-GB" sz="1200" kern="100" dirty="0">
                        <a:effectLst/>
                      </a:endParaRPr>
                    </a:p>
                    <a:p>
                      <a:pPr algn="ctr"/>
                      <a:endParaRPr lang="en-GB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ctr"/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6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de-DE" sz="1600" kern="100" dirty="0">
                        <a:solidFill>
                          <a:srgbClr val="FF0000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449614087"/>
                  </a:ext>
                </a:extLst>
              </a:tr>
              <a:tr h="807221">
                <a:tc>
                  <a:txBody>
                    <a:bodyPr/>
                    <a:lstStyle/>
                    <a:p>
                      <a:pPr algn="ctr"/>
                      <a:endParaRPr lang="en-GB" sz="1200" kern="100" dirty="0">
                        <a:effectLst/>
                      </a:endParaRP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Ferien + schulfreie Tage</a:t>
                      </a:r>
                      <a:endParaRPr lang="en-GB" sz="1200" kern="100" dirty="0">
                        <a:effectLst/>
                      </a:endParaRPr>
                    </a:p>
                    <a:p>
                      <a:pPr algn="ctr"/>
                      <a:endParaRPr lang="en-GB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213572419"/>
                  </a:ext>
                </a:extLst>
              </a:tr>
              <a:tr h="486460">
                <a:tc>
                  <a:txBody>
                    <a:bodyPr/>
                    <a:lstStyle/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Kosten pro Monat</a:t>
                      </a:r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einkommensabhängig</a:t>
                      </a:r>
                      <a:endParaRPr lang="de-DE" sz="1200" b="1" kern="100" dirty="0">
                        <a:solidFill>
                          <a:schemeClr val="lt1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70 €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50 €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329034159"/>
                  </a:ext>
                </a:extLst>
              </a:tr>
              <a:tr h="648611">
                <a:tc>
                  <a:txBody>
                    <a:bodyPr/>
                    <a:lstStyle/>
                    <a:p>
                      <a:r>
                        <a:rPr lang="de-DE" sz="12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Kosten Mittagessen</a:t>
                      </a:r>
                    </a:p>
                    <a:p>
                      <a:pPr algn="ctr"/>
                      <a:r>
                        <a:rPr lang="de-DE" sz="1200" kern="100" dirty="0">
                          <a:effectLst/>
                        </a:rPr>
                        <a:t>Pro Monat</a:t>
                      </a:r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100" kern="10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>
                          <a:effectLst/>
                        </a:rPr>
                        <a:t>68 €</a:t>
                      </a:r>
                      <a:endParaRPr lang="de-DE" sz="1100" kern="10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100" kern="100" dirty="0">
                          <a:effectLst/>
                        </a:rPr>
                        <a:t>68 €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4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de-DE" sz="1400" kern="100" dirty="0">
                        <a:solidFill>
                          <a:srgbClr val="FF0000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812600602"/>
                  </a:ext>
                </a:extLst>
              </a:tr>
              <a:tr h="648611">
                <a:tc>
                  <a:txBody>
                    <a:bodyPr/>
                    <a:lstStyle/>
                    <a:p>
                      <a:pPr algn="ctr"/>
                      <a:endParaRPr lang="de-DE" sz="12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ctr"/>
                      <a:r>
                        <a:rPr lang="de-DE" sz="1200" kern="100" dirty="0">
                          <a:effectLst/>
                          <a:latin typeface="Calibri" panose="020F0502020204030204" pitchFamily="34" charset="0"/>
                          <a:ea typeface="Times New Roman" panose="02020603050405020304" pitchFamily="18" charset="0"/>
                          <a:cs typeface="Times New Roman" panose="02020603050405020304" pitchFamily="18" charset="0"/>
                        </a:rPr>
                        <a:t>AG/pädagogisches Angebot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marL="457200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 algn="ctr">
                        <a:buClr>
                          <a:srgbClr val="538135"/>
                        </a:buClr>
                        <a:buFont typeface="Wingdings" pitchFamily="2" charset="2"/>
                        <a:buChar char=""/>
                      </a:pPr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endParaRPr lang="en-GB" sz="1600" kern="100" dirty="0">
                        <a:solidFill>
                          <a:srgbClr val="FF0000"/>
                        </a:solidFill>
                        <a:effectLst/>
                      </a:endParaRPr>
                    </a:p>
                    <a:p>
                      <a:pPr algn="ctr"/>
                      <a:r>
                        <a:rPr lang="de-DE" sz="16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en-GB" sz="1600" kern="100" dirty="0">
                        <a:solidFill>
                          <a:srgbClr val="FF0000"/>
                        </a:solidFill>
                        <a:effectLst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600" kern="100" dirty="0">
                          <a:solidFill>
                            <a:srgbClr val="FF0000"/>
                          </a:solidFill>
                          <a:effectLst/>
                        </a:rPr>
                        <a:t>X</a:t>
                      </a:r>
                      <a:endParaRPr lang="de-DE" sz="1600" kern="100" dirty="0">
                        <a:solidFill>
                          <a:srgbClr val="FF0000"/>
                        </a:solidFill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556180731"/>
                  </a:ext>
                </a:extLst>
              </a:tr>
            </a:tbl>
          </a:graphicData>
        </a:graphic>
      </p:graphicFrame>
      <p:sp>
        <p:nvSpPr>
          <p:cNvPr id="6" name="Titel 5">
            <a:extLst>
              <a:ext uri="{FF2B5EF4-FFF2-40B4-BE49-F238E27FC236}">
                <a16:creationId xmlns:a16="http://schemas.microsoft.com/office/drawing/2014/main" id="{0CCBF4D4-91DC-783D-5EB4-D0C2260E1DC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10822" y="121017"/>
            <a:ext cx="9601200" cy="620889"/>
          </a:xfrm>
        </p:spPr>
        <p:txBody>
          <a:bodyPr>
            <a:normAutofit fontScale="90000"/>
          </a:bodyPr>
          <a:lstStyle/>
          <a:p>
            <a:r>
              <a:rPr lang="en-GB" sz="3600" b="1" dirty="0"/>
              <a:t>	</a:t>
            </a:r>
            <a:endParaRPr lang="de-DE" sz="2000" b="1" dirty="0">
              <a:solidFill>
                <a:schemeClr val="tx1"/>
              </a:solidFill>
            </a:endParaRPr>
          </a:p>
        </p:txBody>
      </p:sp>
      <p:pic>
        <p:nvPicPr>
          <p:cNvPr id="14" name="Grafik 14">
            <a:extLst>
              <a:ext uri="{FF2B5EF4-FFF2-40B4-BE49-F238E27FC236}">
                <a16:creationId xmlns:a16="http://schemas.microsoft.com/office/drawing/2014/main" id="{EB10DA34-C045-8869-29CB-750A091BD5C6}"/>
              </a:ext>
            </a:extLst>
          </p:cNvPr>
          <p:cNvPicPr>
            <a:picLocks noChangeAspect="1"/>
          </p:cNvPicPr>
          <p:nvPr/>
        </p:nvPicPr>
        <p:blipFill>
          <a:blip r:embed="rId2" cstate="hq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69550" y="275376"/>
            <a:ext cx="618771" cy="60481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3229569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500">
        <p:split orient="vert"/>
      </p:transition>
    </mc:Choice>
    <mc:Fallback xmlns="">
      <p:transition spd="slow">
        <p:split orient="vert"/>
      </p:transition>
    </mc:Fallback>
  </mc:AlternateContent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0F648E8C-7950-60A1-AD6C-05F8A82934B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519289" y="258450"/>
            <a:ext cx="9601200" cy="708378"/>
          </a:xfrm>
        </p:spPr>
        <p:txBody>
          <a:bodyPr>
            <a:normAutofit fontScale="90000"/>
          </a:bodyPr>
          <a:lstStyle/>
          <a:p>
            <a:pPr algn="ctr"/>
            <a:r>
              <a:rPr lang="de-DE" sz="4000" b="1" dirty="0"/>
              <a:t>Anmeldung und Platzvergabe</a:t>
            </a:r>
            <a:br>
              <a:rPr lang="de-DE" sz="4000" b="1" dirty="0"/>
            </a:br>
            <a:endParaRPr lang="de-DE" sz="4000" b="1" dirty="0"/>
          </a:p>
        </p:txBody>
      </p:sp>
      <p:sp>
        <p:nvSpPr>
          <p:cNvPr id="3" name="Bildplatzhalter 2">
            <a:extLst>
              <a:ext uri="{FF2B5EF4-FFF2-40B4-BE49-F238E27FC236}">
                <a16:creationId xmlns:a16="http://schemas.microsoft.com/office/drawing/2014/main" id="{3268DC1F-D1FB-FE44-319B-5D9717D85D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341489" y="1231086"/>
            <a:ext cx="9601200" cy="832556"/>
          </a:xfrm>
        </p:spPr>
        <p:txBody>
          <a:bodyPr>
            <a:normAutofit lnSpcReduction="10000"/>
          </a:bodyPr>
          <a:lstStyle/>
          <a:p>
            <a:r>
              <a:rPr lang="de-DE" sz="2100" dirty="0"/>
              <a:t>bei der Schulanmeldung = 1. und 2. Betreuungswunsch angeben</a:t>
            </a:r>
          </a:p>
          <a:p>
            <a:r>
              <a:rPr lang="de-DE" sz="2100" dirty="0"/>
              <a:t>die Koordinator:innen vergeben nach </a:t>
            </a:r>
            <a:r>
              <a:rPr lang="de-DE" sz="2100" dirty="0" smtClean="0"/>
              <a:t>Kriterien </a:t>
            </a:r>
            <a:r>
              <a:rPr lang="de-DE" sz="2100" dirty="0"/>
              <a:t>die Plätze</a:t>
            </a:r>
          </a:p>
          <a:p>
            <a:pPr>
              <a:buFont typeface="Wingdings" pitchFamily="2" charset="2"/>
              <a:buChar char="Ø"/>
            </a:pPr>
            <a:endParaRPr lang="de-DE" dirty="0"/>
          </a:p>
        </p:txBody>
      </p:sp>
      <p:sp>
        <p:nvSpPr>
          <p:cNvPr id="5" name="Textfeld 4">
            <a:extLst>
              <a:ext uri="{FF2B5EF4-FFF2-40B4-BE49-F238E27FC236}">
                <a16:creationId xmlns:a16="http://schemas.microsoft.com/office/drawing/2014/main" id="{32F56FF4-2EBA-F646-9F50-57CEDAE6F3C6}"/>
              </a:ext>
            </a:extLst>
          </p:cNvPr>
          <p:cNvSpPr txBox="1"/>
          <p:nvPr/>
        </p:nvSpPr>
        <p:spPr>
          <a:xfrm>
            <a:off x="711851" y="2494954"/>
            <a:ext cx="9762067" cy="34470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de-DE" sz="21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Rechtsanspruch ab </a:t>
            </a:r>
            <a:r>
              <a:rPr lang="de-DE" sz="21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01.08.2026</a:t>
            </a: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de-DE" sz="21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Kriterien </a:t>
            </a:r>
            <a:r>
              <a:rPr lang="de-DE" sz="21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für die Aufnahme und Vergabe von </a:t>
            </a:r>
            <a:r>
              <a:rPr lang="de-DE" sz="2100" dirty="0" smtClean="0">
                <a:solidFill>
                  <a:schemeClr val="tx1">
                    <a:lumMod val="75000"/>
                    <a:lumOff val="25000"/>
                  </a:schemeClr>
                </a:solidFill>
              </a:rPr>
              <a:t>Betreuungsplätzen (Auswahl Standort)</a:t>
            </a:r>
            <a:endParaRPr lang="de-DE" sz="21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endParaRPr lang="de-DE" sz="2100" dirty="0" smtClean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de-DE" sz="21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Die Platzvergabe erfolgt in allen Einrichtungen bis Ende März</a:t>
            </a: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endParaRPr lang="de-DE" sz="21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r>
              <a:rPr lang="de-DE" sz="2100" dirty="0">
                <a:solidFill>
                  <a:schemeClr val="tx1">
                    <a:lumMod val="75000"/>
                    <a:lumOff val="25000"/>
                  </a:schemeClr>
                </a:solidFill>
              </a:rPr>
              <a:t>postalischer Versand der Verträge</a:t>
            </a:r>
          </a:p>
          <a:p>
            <a:pPr marL="342900" indent="-342900" defTabSz="457200">
              <a:spcBef>
                <a:spcPts val="1000"/>
              </a:spcBef>
              <a:buClr>
                <a:schemeClr val="accent1"/>
              </a:buClr>
              <a:buSzPct val="80000"/>
              <a:buFont typeface="Wingdings 3" charset="2"/>
              <a:buChar char=""/>
            </a:pPr>
            <a:endParaRPr lang="de-DE" sz="2100" dirty="0">
              <a:solidFill>
                <a:schemeClr val="tx1">
                  <a:lumMod val="75000"/>
                  <a:lumOff val="25000"/>
                </a:scheme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54340291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551ECE3F-FE90-B849-E472-51D58602C5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rot="20410851">
            <a:off x="277606" y="1111203"/>
            <a:ext cx="5078415" cy="866995"/>
          </a:xfrm>
        </p:spPr>
        <p:txBody>
          <a:bodyPr>
            <a:noAutofit/>
          </a:bodyPr>
          <a:lstStyle/>
          <a:p>
            <a:r>
              <a:rPr lang="de-DE" sz="4400" dirty="0"/>
              <a:t>Schließungszeiten</a:t>
            </a:r>
          </a:p>
        </p:txBody>
      </p:sp>
      <p:sp>
        <p:nvSpPr>
          <p:cNvPr id="3" name="Textplatzhalter 2">
            <a:extLst>
              <a:ext uri="{FF2B5EF4-FFF2-40B4-BE49-F238E27FC236}">
                <a16:creationId xmlns:a16="http://schemas.microsoft.com/office/drawing/2014/main" id="{5490A180-D08B-4E06-273A-04F9FD7FF14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 rot="20881437">
            <a:off x="480514" y="2561149"/>
            <a:ext cx="3855720" cy="2327137"/>
          </a:xfrm>
        </p:spPr>
        <p:txBody>
          <a:bodyPr>
            <a:normAutofit/>
          </a:bodyPr>
          <a:lstStyle/>
          <a:p>
            <a:pPr algn="ctr"/>
            <a:endParaRPr lang="de-DE" sz="2400" dirty="0"/>
          </a:p>
          <a:p>
            <a:pPr algn="ctr"/>
            <a:endParaRPr lang="de-DE" sz="2400" dirty="0"/>
          </a:p>
          <a:p>
            <a:pPr algn="ctr"/>
            <a:r>
              <a:rPr lang="de-DE" sz="2400" b="1" dirty="0"/>
              <a:t>An allen </a:t>
            </a:r>
            <a:r>
              <a:rPr lang="de-DE" sz="2400" b="1" dirty="0" err="1"/>
              <a:t>Hildener</a:t>
            </a:r>
            <a:r>
              <a:rPr lang="de-DE" sz="2400" b="1" dirty="0"/>
              <a:t> Grundschulen!</a:t>
            </a:r>
          </a:p>
          <a:p>
            <a:pPr algn="ctr"/>
            <a:endParaRPr lang="de-DE" sz="3200" dirty="0"/>
          </a:p>
        </p:txBody>
      </p:sp>
      <p:sp>
        <p:nvSpPr>
          <p:cNvPr id="11" name="Textfeld 10">
            <a:extLst>
              <a:ext uri="{FF2B5EF4-FFF2-40B4-BE49-F238E27FC236}">
                <a16:creationId xmlns:a16="http://schemas.microsoft.com/office/drawing/2014/main" id="{105CCBB4-A957-0D02-16FD-A79329EBAAF9}"/>
              </a:ext>
            </a:extLst>
          </p:cNvPr>
          <p:cNvSpPr txBox="1"/>
          <p:nvPr/>
        </p:nvSpPr>
        <p:spPr>
          <a:xfrm>
            <a:off x="4940589" y="1544700"/>
            <a:ext cx="53721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Wingdings" pitchFamily="2" charset="2"/>
              <a:buChar char="Ø"/>
            </a:pPr>
            <a:r>
              <a:rPr lang="de-DE" sz="2400" dirty="0"/>
              <a:t> zwischen Weihnachten und Neujahr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de-DE" sz="2400" dirty="0"/>
          </a:p>
          <a:p>
            <a:pPr marL="285750" indent="-285750" algn="l">
              <a:buFont typeface="Wingdings" pitchFamily="2" charset="2"/>
              <a:buChar char="Ø"/>
            </a:pPr>
            <a:r>
              <a:rPr lang="de-DE" sz="2400" dirty="0"/>
              <a:t> zwei Konzeptionstage im Jahr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de-DE" sz="2400" dirty="0"/>
          </a:p>
          <a:p>
            <a:pPr marL="285750" indent="-285750" algn="l">
              <a:buFont typeface="Wingdings" pitchFamily="2" charset="2"/>
              <a:buChar char="Ø"/>
            </a:pPr>
            <a:r>
              <a:rPr lang="de-DE" sz="2400" dirty="0"/>
              <a:t> am städtischen Betriebsausflug</a:t>
            </a:r>
          </a:p>
          <a:p>
            <a:pPr marL="285750" indent="-285750" algn="l">
              <a:buFont typeface="Wingdings" pitchFamily="2" charset="2"/>
              <a:buChar char="Ø"/>
            </a:pPr>
            <a:endParaRPr lang="de-DE" sz="2400" dirty="0"/>
          </a:p>
          <a:p>
            <a:pPr marL="285750" indent="-285750" algn="l">
              <a:buFont typeface="Wingdings" pitchFamily="2" charset="2"/>
              <a:buChar char="Ø"/>
            </a:pPr>
            <a:r>
              <a:rPr lang="de-DE" sz="2400" dirty="0"/>
              <a:t> 3 Wochen in den Sommerferien            (i.d.R. in den letzten 3 Wochen)</a:t>
            </a:r>
          </a:p>
        </p:txBody>
      </p:sp>
      <p:pic>
        <p:nvPicPr>
          <p:cNvPr id="12" name="Grafik 13" descr="Tür geschlossen mit einfarbiger Füllung">
            <a:extLst>
              <a:ext uri="{FF2B5EF4-FFF2-40B4-BE49-F238E27FC236}">
                <a16:creationId xmlns:a16="http://schemas.microsoft.com/office/drawing/2014/main" id="{C0DF8DEE-FE05-A70A-09E5-1A4E7DEA6E08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3076222" y="5237070"/>
            <a:ext cx="1344975" cy="13449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44928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EDFF3DE5-5ED9-AE17-CC6B-201460FAC146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7000" y="283896"/>
            <a:ext cx="8596668" cy="578777"/>
          </a:xfrm>
        </p:spPr>
        <p:txBody>
          <a:bodyPr>
            <a:normAutofit fontScale="90000"/>
          </a:bodyPr>
          <a:lstStyle/>
          <a:p>
            <a:pPr algn="ctr"/>
            <a:r>
              <a:rPr lang="de-DE" b="1" dirty="0"/>
              <a:t>Ferien und schulfreie Tage</a:t>
            </a:r>
          </a:p>
        </p:txBody>
      </p:sp>
      <p:sp>
        <p:nvSpPr>
          <p:cNvPr id="5" name="Textplatzhalter 4">
            <a:extLst>
              <a:ext uri="{FF2B5EF4-FFF2-40B4-BE49-F238E27FC236}">
                <a16:creationId xmlns:a16="http://schemas.microsoft.com/office/drawing/2014/main" id="{BD7CF234-5153-0273-BDC4-7ADD6900EF2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468489" y="972604"/>
            <a:ext cx="4443984" cy="791285"/>
          </a:xfrm>
        </p:spPr>
        <p:txBody>
          <a:bodyPr/>
          <a:lstStyle/>
          <a:p>
            <a:pPr algn="ctr"/>
            <a:r>
              <a:rPr lang="de-DE" b="1" dirty="0"/>
              <a:t>Ferien </a:t>
            </a:r>
            <a:r>
              <a:rPr lang="de-DE" sz="2400" b="1" dirty="0"/>
              <a:t>+ schulfreie Tage</a:t>
            </a:r>
          </a:p>
        </p:txBody>
      </p:sp>
      <p:sp>
        <p:nvSpPr>
          <p:cNvPr id="3" name="Inhaltsplatzhalter 2">
            <a:extLst>
              <a:ext uri="{FF2B5EF4-FFF2-40B4-BE49-F238E27FC236}">
                <a16:creationId xmlns:a16="http://schemas.microsoft.com/office/drawing/2014/main" id="{6EFE78D4-6F6C-7E9A-631F-1FB5CA31ED8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344907" y="2097296"/>
            <a:ext cx="4893733" cy="4006468"/>
          </a:xfrm>
        </p:spPr>
        <p:txBody>
          <a:bodyPr>
            <a:noAutofit/>
          </a:bodyPr>
          <a:lstStyle/>
          <a:p>
            <a:r>
              <a:rPr lang="de-DE" dirty="0"/>
              <a:t>nur für Kinder aus den Betreuungsformen</a:t>
            </a:r>
          </a:p>
          <a:p>
            <a:r>
              <a:rPr lang="de-DE" dirty="0"/>
              <a:t>Bedarfsabfrage erfolgt über die Koordinator/innen </a:t>
            </a:r>
          </a:p>
          <a:p>
            <a:r>
              <a:rPr lang="de-DE" dirty="0"/>
              <a:t>pädagogische Angebote</a:t>
            </a:r>
          </a:p>
          <a:p>
            <a:r>
              <a:rPr lang="de-DE" dirty="0"/>
              <a:t>Winterferien (erste Januarwoche)</a:t>
            </a:r>
          </a:p>
          <a:p>
            <a:r>
              <a:rPr lang="de-DE" dirty="0"/>
              <a:t>Osterferien</a:t>
            </a:r>
          </a:p>
          <a:p>
            <a:r>
              <a:rPr lang="de-DE" dirty="0"/>
              <a:t>Herbstferien</a:t>
            </a:r>
          </a:p>
          <a:p>
            <a:r>
              <a:rPr lang="de-DE" dirty="0"/>
              <a:t>Brückentage </a:t>
            </a:r>
          </a:p>
          <a:p>
            <a:r>
              <a:rPr lang="de-DE" dirty="0"/>
              <a:t>Fortbildungstage der Schule</a:t>
            </a:r>
          </a:p>
        </p:txBody>
      </p:sp>
      <p:sp>
        <p:nvSpPr>
          <p:cNvPr id="6" name="Textplatzhalter 5">
            <a:extLst>
              <a:ext uri="{FF2B5EF4-FFF2-40B4-BE49-F238E27FC236}">
                <a16:creationId xmlns:a16="http://schemas.microsoft.com/office/drawing/2014/main" id="{BA5F02CD-1B45-A997-6D70-86C295EB2C6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5238640" y="972604"/>
            <a:ext cx="4443984" cy="1299285"/>
          </a:xfrm>
        </p:spPr>
        <p:txBody>
          <a:bodyPr/>
          <a:lstStyle/>
          <a:p>
            <a:pPr algn="ctr"/>
            <a:r>
              <a:rPr lang="de-DE" sz="2400" b="1" dirty="0"/>
              <a:t>Sommerferien</a:t>
            </a:r>
          </a:p>
          <a:p>
            <a:pPr algn="ctr"/>
            <a:endParaRPr lang="de-DE" sz="2400" b="1" dirty="0"/>
          </a:p>
        </p:txBody>
      </p:sp>
      <p:sp>
        <p:nvSpPr>
          <p:cNvPr id="4" name="Inhaltsplatzhalter 3">
            <a:extLst>
              <a:ext uri="{FF2B5EF4-FFF2-40B4-BE49-F238E27FC236}">
                <a16:creationId xmlns:a16="http://schemas.microsoft.com/office/drawing/2014/main" id="{54AEB10A-1844-1C0F-BD81-D79900DC2989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5273138" y="2097296"/>
            <a:ext cx="4735653" cy="4116853"/>
          </a:xfrm>
        </p:spPr>
        <p:txBody>
          <a:bodyPr>
            <a:normAutofit/>
          </a:bodyPr>
          <a:lstStyle/>
          <a:p>
            <a:r>
              <a:rPr lang="de-DE" sz="2100" dirty="0"/>
              <a:t>A</a:t>
            </a:r>
            <a:r>
              <a:rPr lang="de-DE" dirty="0"/>
              <a:t>ngebot für </a:t>
            </a:r>
            <a:r>
              <a:rPr lang="de-DE" b="1" dirty="0"/>
              <a:t>ALLE</a:t>
            </a:r>
            <a:r>
              <a:rPr lang="de-DE" dirty="0"/>
              <a:t> Kinder einer Schule (mit /ohne Betreuung</a:t>
            </a:r>
            <a:r>
              <a:rPr lang="de-DE" dirty="0" smtClean="0"/>
              <a:t>) als externes Angebot</a:t>
            </a:r>
            <a:endParaRPr lang="de-DE" dirty="0"/>
          </a:p>
          <a:p>
            <a:r>
              <a:rPr lang="de-DE" u="sng" dirty="0"/>
              <a:t>gebührenpflichtiges </a:t>
            </a:r>
            <a:r>
              <a:rPr lang="de-DE" dirty="0"/>
              <a:t>Paket zu je 3 Wochen</a:t>
            </a:r>
          </a:p>
          <a:p>
            <a:r>
              <a:rPr lang="de-DE" dirty="0"/>
              <a:t>Bedarfsabfrage erfolgt über die Koordinator/innen</a:t>
            </a:r>
          </a:p>
          <a:p>
            <a:r>
              <a:rPr lang="de-DE" u="sng" dirty="0"/>
              <a:t>regulär in der ersten Ferienhälfte</a:t>
            </a:r>
            <a:r>
              <a:rPr lang="de-DE" dirty="0"/>
              <a:t>         (6 Schulen)</a:t>
            </a:r>
          </a:p>
          <a:p>
            <a:r>
              <a:rPr lang="de-DE" dirty="0"/>
              <a:t>Notbetreuung in der zweiten Ferienhälfte (1 Schule jährlich im Wechsel)</a:t>
            </a:r>
          </a:p>
          <a:p>
            <a:endParaRPr lang="de-DE" dirty="0"/>
          </a:p>
        </p:txBody>
      </p:sp>
    </p:spTree>
    <p:extLst>
      <p:ext uri="{BB962C8B-B14F-4D97-AF65-F5344CB8AC3E}">
        <p14:creationId xmlns:p14="http://schemas.microsoft.com/office/powerpoint/2010/main" val="599469598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2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>
            <a:extLst>
              <a:ext uri="{FF2B5EF4-FFF2-40B4-BE49-F238E27FC236}">
                <a16:creationId xmlns:a16="http://schemas.microsoft.com/office/drawing/2014/main" id="{39463907-AF96-1C94-DB00-97B84B454FFB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3139380" y="394410"/>
            <a:ext cx="6176776" cy="1485900"/>
          </a:xfrm>
        </p:spPr>
        <p:txBody>
          <a:bodyPr>
            <a:normAutofit/>
          </a:bodyPr>
          <a:lstStyle/>
          <a:p>
            <a:r>
              <a:rPr lang="de-DE" dirty="0"/>
              <a:t>Unser Mittagessen</a:t>
            </a:r>
          </a:p>
        </p:txBody>
      </p:sp>
      <p:sp>
        <p:nvSpPr>
          <p:cNvPr id="11" name="Content Placeholder 10">
            <a:extLst>
              <a:ext uri="{FF2B5EF4-FFF2-40B4-BE49-F238E27FC236}">
                <a16:creationId xmlns:a16="http://schemas.microsoft.com/office/drawing/2014/main" id="{79072EBF-BCD5-BEA8-F3E4-61D384F2C9B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194377" y="1637924"/>
            <a:ext cx="6176776" cy="3581400"/>
          </a:xfrm>
        </p:spPr>
        <p:txBody>
          <a:bodyPr>
            <a:normAutofit/>
          </a:bodyPr>
          <a:lstStyle/>
          <a:p>
            <a:pPr>
              <a:buFont typeface="Wingdings" pitchFamily="2" charset="2"/>
              <a:buChar char="v"/>
            </a:pPr>
            <a:r>
              <a:rPr lang="de-DE" dirty="0"/>
              <a:t>täglich frisch im „</a:t>
            </a:r>
            <a:r>
              <a:rPr lang="de-DE" dirty="0" err="1"/>
              <a:t>cook</a:t>
            </a:r>
            <a:r>
              <a:rPr lang="de-DE" dirty="0"/>
              <a:t> and chill“ – Verfahren 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vor Ort im </a:t>
            </a:r>
            <a:r>
              <a:rPr lang="de-DE" dirty="0" err="1"/>
              <a:t>Konvektomaten</a:t>
            </a:r>
            <a:r>
              <a:rPr lang="de-DE" dirty="0"/>
              <a:t> regeneriert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Zusammenstellung der Menüs / ausgewogene Beilagen, Gemüsesorten und Salate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1 x wöchentlich Fisch und Fleisch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2-3 x vegetarisch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Obst &amp; Jogurtspeisen </a:t>
            </a:r>
          </a:p>
          <a:p>
            <a:pPr>
              <a:buFont typeface="Wingdings" pitchFamily="2" charset="2"/>
              <a:buChar char="v"/>
            </a:pPr>
            <a:r>
              <a:rPr lang="de-DE" dirty="0"/>
              <a:t>Ausflüge = Lunchpakete</a:t>
            </a:r>
            <a:endParaRPr lang="en-US" dirty="0"/>
          </a:p>
        </p:txBody>
      </p:sp>
      <p:pic>
        <p:nvPicPr>
          <p:cNvPr id="7" name="Grafik 7">
            <a:extLst>
              <a:ext uri="{FF2B5EF4-FFF2-40B4-BE49-F238E27FC236}">
                <a16:creationId xmlns:a16="http://schemas.microsoft.com/office/drawing/2014/main" id="{FB80DE51-0526-FFE2-D522-9EC90B32026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rot="21113368">
            <a:off x="497311" y="2194633"/>
            <a:ext cx="3093388" cy="1299222"/>
          </a:xfrm>
          <a:prstGeom prst="rect">
            <a:avLst/>
          </a:prstGeom>
        </p:spPr>
      </p:pic>
      <p:sp>
        <p:nvSpPr>
          <p:cNvPr id="8" name="Textfeld 7">
            <a:extLst>
              <a:ext uri="{FF2B5EF4-FFF2-40B4-BE49-F238E27FC236}">
                <a16:creationId xmlns:a16="http://schemas.microsoft.com/office/drawing/2014/main" id="{00CF8D73-984E-107E-4A7E-5611D45BB6B2}"/>
              </a:ext>
            </a:extLst>
          </p:cNvPr>
          <p:cNvSpPr txBox="1"/>
          <p:nvPr/>
        </p:nvSpPr>
        <p:spPr>
          <a:xfrm>
            <a:off x="1485044" y="5530831"/>
            <a:ext cx="7419067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l">
              <a:buFont typeface="Wingdings" pitchFamily="2" charset="2"/>
              <a:buChar char="ü"/>
            </a:pPr>
            <a:r>
              <a:rPr lang="de-DE" dirty="0"/>
              <a:t> </a:t>
            </a:r>
            <a:r>
              <a:rPr lang="de-DE" sz="2000" dirty="0"/>
              <a:t>Besondere Speisepläne bei speziellen Unverträglichkeiten,    Intoleranzen und Allergien sind möglich.</a:t>
            </a:r>
          </a:p>
        </p:txBody>
      </p:sp>
    </p:spTree>
    <p:extLst>
      <p:ext uri="{BB962C8B-B14F-4D97-AF65-F5344CB8AC3E}">
        <p14:creationId xmlns:p14="http://schemas.microsoft.com/office/powerpoint/2010/main" val="1004353323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12" name="Tabelle 11">
            <a:extLst>
              <a:ext uri="{FF2B5EF4-FFF2-40B4-BE49-F238E27FC236}">
                <a16:creationId xmlns:a16="http://schemas.microsoft.com/office/drawing/2014/main" id="{D293C0E0-A48D-5304-35DC-037663FA10D1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032112258"/>
              </p:ext>
            </p:extLst>
          </p:nvPr>
        </p:nvGraphicFramePr>
        <p:xfrm>
          <a:off x="676075" y="775940"/>
          <a:ext cx="9328704" cy="6071186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565532">
                  <a:extLst>
                    <a:ext uri="{9D8B030D-6E8A-4147-A177-3AD203B41FA5}">
                      <a16:colId xmlns:a16="http://schemas.microsoft.com/office/drawing/2014/main" val="3612975488"/>
                    </a:ext>
                  </a:extLst>
                </a:gridCol>
                <a:gridCol w="3422475">
                  <a:extLst>
                    <a:ext uri="{9D8B030D-6E8A-4147-A177-3AD203B41FA5}">
                      <a16:colId xmlns:a16="http://schemas.microsoft.com/office/drawing/2014/main" val="1678759398"/>
                    </a:ext>
                  </a:extLst>
                </a:gridCol>
                <a:gridCol w="3340697">
                  <a:extLst>
                    <a:ext uri="{9D8B030D-6E8A-4147-A177-3AD203B41FA5}">
                      <a16:colId xmlns:a16="http://schemas.microsoft.com/office/drawing/2014/main" val="3015556628"/>
                    </a:ext>
                  </a:extLst>
                </a:gridCol>
              </a:tblGrid>
              <a:tr h="737186">
                <a:tc>
                  <a:txBody>
                    <a:bodyPr/>
                    <a:lstStyle/>
                    <a:p>
                      <a:r>
                        <a:rPr lang="en-GB" sz="2000" kern="100" dirty="0">
                          <a:effectLst/>
                        </a:rPr>
                        <a:t>  </a:t>
                      </a:r>
                      <a:endParaRPr lang="de-DE" sz="2000" kern="100" dirty="0">
                        <a:effectLst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Betreuungssysteme an den Standorten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Leitungen der Betreuungssysteme OGS/VGS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463636946"/>
                  </a:ext>
                </a:extLst>
              </a:tr>
              <a:tr h="2317095">
                <a:tc>
                  <a:txBody>
                    <a:bodyPr/>
                    <a:lstStyle/>
                    <a:p>
                      <a:pPr algn="ctr"/>
                      <a:r>
                        <a:rPr lang="en-GB" sz="1600" kern="100" dirty="0">
                          <a:effectLst/>
                        </a:rPr>
                        <a:t>  </a:t>
                      </a:r>
                      <a:r>
                        <a:rPr lang="de-DE" sz="1600" kern="100" dirty="0">
                          <a:effectLst/>
                        </a:rPr>
                        <a:t>Astrid-Lindgren-Schule</a:t>
                      </a:r>
                    </a:p>
                    <a:p>
                      <a:r>
                        <a:rPr lang="de-DE" sz="11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100" kern="100" dirty="0">
                          <a:effectLst/>
                        </a:rPr>
                        <a:t> 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>
                          <a:effectLst/>
                        </a:rPr>
                        <a:t>Zur Verlach</a:t>
                      </a:r>
                      <a:endParaRPr lang="en-GB" sz="1600" b="1" kern="100" dirty="0">
                        <a:effectLst/>
                      </a:endParaRP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Additive OGS – Gruppen </a:t>
                      </a:r>
                      <a:r>
                        <a:rPr lang="de-DE" sz="1400" kern="100" dirty="0">
                          <a:effectLst/>
                        </a:rPr>
                        <a:t>15/16</a:t>
                      </a:r>
                      <a:r>
                        <a:rPr lang="de-DE" sz="1600" kern="100" dirty="0">
                          <a:effectLst/>
                        </a:rPr>
                        <a:t>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14.00 h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Richrather Str.</a:t>
                      </a:r>
                      <a:r>
                        <a:rPr lang="de-DE" sz="1600" kern="100" dirty="0">
                          <a:effectLst/>
                        </a:rPr>
                        <a:t> (Teilstandort) </a:t>
                      </a:r>
                      <a:endParaRPr lang="en-GB" sz="1600" kern="100" dirty="0">
                        <a:effectLst/>
                      </a:endParaRPr>
                    </a:p>
                    <a:p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14.00 h</a:t>
                      </a:r>
                    </a:p>
                    <a:p>
                      <a:pPr marL="228600"/>
                      <a:r>
                        <a:rPr lang="de-DE" sz="1600" kern="100" dirty="0">
                          <a:effectLst/>
                        </a:rPr>
                        <a:t> 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 err="1">
                          <a:effectLst/>
                        </a:rPr>
                        <a:t>Soumaya</a:t>
                      </a:r>
                      <a:r>
                        <a:rPr lang="de-DE" sz="1600" b="1" kern="100" dirty="0">
                          <a:effectLst/>
                        </a:rPr>
                        <a:t> </a:t>
                      </a:r>
                      <a:r>
                        <a:rPr lang="de-DE" sz="1600" b="1" kern="100" dirty="0" err="1">
                          <a:effectLst/>
                        </a:rPr>
                        <a:t>Aoufi</a:t>
                      </a:r>
                      <a:r>
                        <a:rPr lang="de-DE" sz="1600" b="1" kern="100" dirty="0">
                          <a:effectLst/>
                        </a:rPr>
                        <a:t> </a:t>
                      </a:r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en-GB" sz="1600" kern="100" dirty="0">
                          <a:effectLst/>
                        </a:rPr>
                        <a:t>   </a:t>
                      </a:r>
                      <a:r>
                        <a:rPr lang="de-DE" sz="1600" u="sng" kern="100" dirty="0" err="1">
                          <a:effectLst/>
                        </a:rPr>
                        <a:t>soumaya.aoufi@hilden.de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Najat El Kehal </a:t>
                      </a:r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de-DE" sz="1600" u="sng" kern="100" dirty="0">
                          <a:effectLst/>
                        </a:rPr>
                        <a:t>n.elkehal@hilden.de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1033614243"/>
                  </a:ext>
                </a:extLst>
              </a:tr>
              <a:tr h="2548804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Wilhelm-Busch-Schule </a:t>
                      </a:r>
                      <a:endParaRPr lang="en-GB" sz="1800" kern="100" dirty="0">
                        <a:effectLst/>
                      </a:endParaRPr>
                    </a:p>
                    <a:p>
                      <a:pPr algn="ctr"/>
                      <a:r>
                        <a:rPr lang="de-DE" sz="1000" kern="100" dirty="0">
                          <a:effectLst/>
                        </a:rPr>
                        <a:t>Schule des gemeinsamen Lernens</a:t>
                      </a:r>
                      <a:endParaRPr lang="de-DE" sz="11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>
                          <a:effectLst/>
                        </a:rPr>
                        <a:t>Zur Verlach</a:t>
                      </a:r>
                      <a:endParaRPr lang="en-GB" sz="1600" b="1" kern="100" dirty="0">
                        <a:effectLst/>
                      </a:endParaRP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Rhythmisierte OGS – Gruppen </a:t>
                      </a:r>
                      <a:r>
                        <a:rPr lang="de-DE" sz="1400" kern="100" dirty="0">
                          <a:effectLst/>
                        </a:rPr>
                        <a:t>15/16 h</a:t>
                      </a: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pPr marL="457200"/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Richrather Str.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Rhythm. + additive OGS – Gruppen 15/16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de-DE" sz="1600" b="1" kern="100" dirty="0">
                          <a:effectLst/>
                        </a:rPr>
                        <a:t>Alexandra Wortmann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de-DE" sz="1600" u="sng" kern="100" dirty="0">
                          <a:effectLst/>
                        </a:rPr>
                        <a:t>Alexandra.wortmann@hilden.de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           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  Tanja </a:t>
                      </a:r>
                      <a:r>
                        <a:rPr lang="de-DE" sz="1600" b="1" kern="100" dirty="0" err="1">
                          <a:effectLst/>
                        </a:rPr>
                        <a:t>Eisenburger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  </a:t>
                      </a:r>
                      <a:r>
                        <a:rPr lang="de-DE" sz="1600" u="sng" kern="100" dirty="0" err="1">
                          <a:effectLst/>
                        </a:rPr>
                        <a:t>Tanja.eisenburger</a:t>
                      </a:r>
                      <a:r>
                        <a:rPr lang="en-GB" sz="1600" u="sng" kern="100" dirty="0">
                          <a:effectLst/>
                        </a:rPr>
                        <a:t>@hilden.de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5717603"/>
                  </a:ext>
                </a:extLst>
              </a:tr>
            </a:tbl>
          </a:graphicData>
        </a:graphic>
      </p:graphicFrame>
      <p:pic>
        <p:nvPicPr>
          <p:cNvPr id="13" name="Grafik 13">
            <a:extLst>
              <a:ext uri="{FF2B5EF4-FFF2-40B4-BE49-F238E27FC236}">
                <a16:creationId xmlns:a16="http://schemas.microsoft.com/office/drawing/2014/main" id="{EA9AC6BB-C3F2-B166-410C-3EB7770E466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1725" y="2115225"/>
            <a:ext cx="1749072" cy="1564959"/>
          </a:xfrm>
          <a:prstGeom prst="rect">
            <a:avLst/>
          </a:prstGeom>
        </p:spPr>
      </p:pic>
      <p:sp>
        <p:nvSpPr>
          <p:cNvPr id="16" name="Textfeld 15">
            <a:extLst>
              <a:ext uri="{FF2B5EF4-FFF2-40B4-BE49-F238E27FC236}">
                <a16:creationId xmlns:a16="http://schemas.microsoft.com/office/drawing/2014/main" id="{931D499C-6CA2-1B34-5114-192341D0230E}"/>
              </a:ext>
            </a:extLst>
          </p:cNvPr>
          <p:cNvSpPr txBox="1"/>
          <p:nvPr/>
        </p:nvSpPr>
        <p:spPr>
          <a:xfrm>
            <a:off x="1298927" y="194083"/>
            <a:ext cx="7802740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		</a:t>
            </a:r>
            <a:r>
              <a:rPr lang="en-GB" sz="2000" b="1" kern="100" dirty="0">
                <a:effectLst/>
              </a:rPr>
              <a:t>G</a:t>
            </a:r>
            <a:r>
              <a:rPr lang="de-DE" sz="2000" b="1" kern="100" dirty="0" err="1">
                <a:effectLst/>
              </a:rPr>
              <a:t>rundschulen</a:t>
            </a:r>
            <a:r>
              <a:rPr lang="de-DE" sz="2000" b="1" kern="100" dirty="0">
                <a:effectLst/>
              </a:rPr>
              <a:t> - Hilden</a:t>
            </a:r>
            <a:r>
              <a:rPr lang="en-GB" sz="2000" b="1" kern="100" dirty="0">
                <a:effectLst/>
              </a:rPr>
              <a:t> -</a:t>
            </a:r>
            <a:r>
              <a:rPr lang="de-DE" sz="2000" b="1" kern="100" dirty="0">
                <a:effectLst/>
              </a:rPr>
              <a:t> Süd</a:t>
            </a:r>
            <a:endParaRPr lang="de-DE" sz="2000" b="1" dirty="0">
              <a:latin typeface="+mj-lt"/>
            </a:endParaRPr>
          </a:p>
        </p:txBody>
      </p:sp>
      <p:pic>
        <p:nvPicPr>
          <p:cNvPr id="17" name="Grafik 17">
            <a:extLst>
              <a:ext uri="{FF2B5EF4-FFF2-40B4-BE49-F238E27FC236}">
                <a16:creationId xmlns:a16="http://schemas.microsoft.com/office/drawing/2014/main" id="{385AB1D6-C0EC-D098-12D3-49751F9AE8C4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101725" y="4643997"/>
            <a:ext cx="1749072" cy="172108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31149222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5" name="Tabelle 4">
            <a:extLst>
              <a:ext uri="{FF2B5EF4-FFF2-40B4-BE49-F238E27FC236}">
                <a16:creationId xmlns:a16="http://schemas.microsoft.com/office/drawing/2014/main" id="{4B37C95C-FA9D-B0C9-90FE-DA75CCC55FDE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1984702012"/>
              </p:ext>
            </p:extLst>
          </p:nvPr>
        </p:nvGraphicFramePr>
        <p:xfrm>
          <a:off x="606778" y="744914"/>
          <a:ext cx="9426223" cy="6187440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697099">
                  <a:extLst>
                    <a:ext uri="{9D8B030D-6E8A-4147-A177-3AD203B41FA5}">
                      <a16:colId xmlns:a16="http://schemas.microsoft.com/office/drawing/2014/main" val="1044986402"/>
                    </a:ext>
                  </a:extLst>
                </a:gridCol>
                <a:gridCol w="3459914">
                  <a:extLst>
                    <a:ext uri="{9D8B030D-6E8A-4147-A177-3AD203B41FA5}">
                      <a16:colId xmlns:a16="http://schemas.microsoft.com/office/drawing/2014/main" val="3925366513"/>
                    </a:ext>
                  </a:extLst>
                </a:gridCol>
                <a:gridCol w="3269210">
                  <a:extLst>
                    <a:ext uri="{9D8B030D-6E8A-4147-A177-3AD203B41FA5}">
                      <a16:colId xmlns:a16="http://schemas.microsoft.com/office/drawing/2014/main" val="2485367655"/>
                    </a:ext>
                  </a:extLst>
                </a:gridCol>
              </a:tblGrid>
              <a:tr h="800674"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	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b="1" kern="100" dirty="0">
                          <a:effectLst/>
                        </a:rPr>
                        <a:t>Betreuungssysteme an den Schulen</a:t>
                      </a:r>
                      <a:endParaRPr lang="de-DE" sz="1800" b="1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b="1" kern="100" dirty="0">
                          <a:effectLst/>
                        </a:rPr>
                        <a:t>Leitungen der Betreuungssysteme OGS/VGS</a:t>
                      </a:r>
                    </a:p>
                    <a:p>
                      <a:pPr algn="ctr"/>
                      <a:endParaRPr lang="de-DE" sz="1800" b="1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070271533"/>
                  </a:ext>
                </a:extLst>
              </a:tr>
              <a:tr h="2846842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Grundschulverbund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Schulstraße </a:t>
                      </a:r>
                    </a:p>
                    <a:p>
                      <a:pPr algn="ctr"/>
                      <a:r>
                        <a:rPr lang="de-DE" sz="1000" kern="100" dirty="0">
                          <a:effectLst/>
                        </a:rPr>
                        <a:t>Schule des gemeinsamen Lernens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 err="1">
                          <a:effectLst/>
                        </a:rPr>
                        <a:t>Schulstr</a:t>
                      </a:r>
                      <a:r>
                        <a:rPr lang="de-DE" sz="1600" b="1" kern="100" dirty="0">
                          <a:effectLst/>
                        </a:rPr>
                        <a:t>.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285750" indent="-285750">
                        <a:buFont typeface="Wingdings" pitchFamily="2" charset="2"/>
                        <a:buChar char="Ø"/>
                      </a:pPr>
                      <a:r>
                        <a:rPr lang="de-DE" sz="1600" kern="100" dirty="0" err="1">
                          <a:effectLst/>
                        </a:rPr>
                        <a:t>Add</a:t>
                      </a:r>
                      <a:r>
                        <a:rPr lang="de-DE" sz="1600" kern="100" dirty="0">
                          <a:effectLst/>
                        </a:rPr>
                        <a:t>.- OGS Gruppen 15/16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14:30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 h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Düsseldorf Str.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 err="1">
                          <a:effectLst/>
                        </a:rPr>
                        <a:t>Add</a:t>
                      </a:r>
                      <a:r>
                        <a:rPr lang="de-DE" sz="1600" kern="100" dirty="0">
                          <a:effectLst/>
                        </a:rPr>
                        <a:t>.- OGS Gruppen 15/16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14:30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 h</a:t>
                      </a:r>
                    </a:p>
                    <a:p>
                      <a:pPr marL="457200"/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Annika Gramm</a:t>
                      </a:r>
                    </a:p>
                    <a:p>
                      <a:r>
                        <a:rPr lang="de-DE" sz="1600" u="sng" kern="100" dirty="0">
                          <a:effectLst/>
                        </a:rPr>
                        <a:t>Annika.gramm@hilden.de</a:t>
                      </a:r>
                    </a:p>
                    <a:p>
                      <a:endParaRPr lang="de-DE" sz="1600" u="sng" kern="100" dirty="0">
                        <a:effectLst/>
                      </a:endParaRPr>
                    </a:p>
                    <a:p>
                      <a:r>
                        <a:rPr lang="de-DE" sz="1600" b="1" u="none" kern="100" dirty="0">
                          <a:effectLst/>
                        </a:rPr>
                        <a:t>Jürgen Pfaff</a:t>
                      </a:r>
                    </a:p>
                    <a:p>
                      <a:r>
                        <a:rPr lang="de-DE" sz="1600" b="0" u="sng" kern="100" dirty="0">
                          <a:solidFill>
                            <a:schemeClr val="tx1"/>
                          </a:solidFill>
                          <a:effectLst/>
                        </a:rPr>
                        <a:t>Juergen.pfaff@hilden.de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631167613"/>
                  </a:ext>
                </a:extLst>
              </a:tr>
              <a:tr h="2052809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Wilhelm - Hüls – Schule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ctr"/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  <a:p>
                      <a:pPr algn="ctr"/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 err="1">
                          <a:effectLst/>
                        </a:rPr>
                        <a:t>Augustastr</a:t>
                      </a:r>
                      <a:r>
                        <a:rPr lang="de-DE" sz="1600" b="1" kern="100" dirty="0">
                          <a:effectLst/>
                        </a:rPr>
                        <a:t>.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 err="1">
                          <a:effectLst/>
                        </a:rPr>
                        <a:t>Ganztagsklassen</a:t>
                      </a:r>
                      <a:r>
                        <a:rPr lang="de-DE" sz="1600" kern="100" dirty="0">
                          <a:effectLst/>
                        </a:rPr>
                        <a:t> 15/16 Uhr 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 err="1">
                          <a:effectLst/>
                        </a:rPr>
                        <a:t>Add</a:t>
                      </a:r>
                      <a:r>
                        <a:rPr lang="de-DE" sz="1600" kern="100" dirty="0">
                          <a:effectLst/>
                        </a:rPr>
                        <a:t>.- OGS Gruppen 15/16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14:30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 h</a:t>
                      </a: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Simon </a:t>
                      </a:r>
                      <a:r>
                        <a:rPr lang="de-DE" sz="1600" b="1" kern="100" dirty="0" err="1">
                          <a:effectLst/>
                        </a:rPr>
                        <a:t>Gzronka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u="sng" kern="100" dirty="0" smtClean="0">
                          <a:solidFill>
                            <a:schemeClr val="tx1"/>
                          </a:solidFill>
                          <a:effectLst/>
                          <a:hlinkClick r:id="rId2"/>
                        </a:rPr>
                        <a:t>Simon.gzronka@hilden.de</a:t>
                      </a:r>
                      <a:endParaRPr lang="de-DE" sz="1600" u="sng" kern="100" dirty="0" smtClean="0">
                        <a:solidFill>
                          <a:schemeClr val="tx1"/>
                        </a:solidFill>
                        <a:effectLst/>
                      </a:endParaRPr>
                    </a:p>
                    <a:p>
                      <a:endParaRPr lang="de-DE" sz="1600" u="sng" kern="100" dirty="0" smtClean="0">
                        <a:effectLst/>
                      </a:endParaRPr>
                    </a:p>
                    <a:p>
                      <a:r>
                        <a:rPr lang="de-DE" sz="1600" b="1" kern="100" dirty="0" smtClean="0">
                          <a:effectLst/>
                        </a:rPr>
                        <a:t>Jill Woywod</a:t>
                      </a:r>
                    </a:p>
                    <a:p>
                      <a:pPr marL="0" algn="l" defTabSz="457200" rtl="0" eaLnBrk="1" latinLnBrk="0" hangingPunct="1"/>
                      <a:r>
                        <a:rPr lang="de-DE" sz="1600" u="sng" kern="100" dirty="0" smtClean="0">
                          <a:solidFill>
                            <a:schemeClr val="dk1"/>
                          </a:solidFill>
                          <a:effectLst/>
                          <a:latin typeface="+mn-lt"/>
                          <a:ea typeface="+mn-ea"/>
                          <a:cs typeface="+mn-cs"/>
                        </a:rPr>
                        <a:t>Jill.woywod@hilden.de</a:t>
                      </a:r>
                      <a:endParaRPr lang="de-DE" sz="1600" u="sng" kern="100" dirty="0">
                        <a:solidFill>
                          <a:schemeClr val="dk1"/>
                        </a:solidFill>
                        <a:effectLst/>
                        <a:latin typeface="+mn-lt"/>
                        <a:ea typeface="+mn-ea"/>
                        <a:cs typeface="+mn-cs"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693308201"/>
                  </a:ext>
                </a:extLst>
              </a:tr>
            </a:tbl>
          </a:graphicData>
        </a:graphic>
      </p:graphicFrame>
      <p:pic>
        <p:nvPicPr>
          <p:cNvPr id="6" name="Grafik 6">
            <a:extLst>
              <a:ext uri="{FF2B5EF4-FFF2-40B4-BE49-F238E27FC236}">
                <a16:creationId xmlns:a16="http://schemas.microsoft.com/office/drawing/2014/main" id="{F68DEFD0-16FB-0C74-03E7-7B5458413125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809978" y="2965449"/>
            <a:ext cx="2310549" cy="927101"/>
          </a:xfrm>
          <a:prstGeom prst="rect">
            <a:avLst/>
          </a:prstGeom>
        </p:spPr>
      </p:pic>
      <p:pic>
        <p:nvPicPr>
          <p:cNvPr id="7" name="Grafik 7">
            <a:extLst>
              <a:ext uri="{FF2B5EF4-FFF2-40B4-BE49-F238E27FC236}">
                <a16:creationId xmlns:a16="http://schemas.microsoft.com/office/drawing/2014/main" id="{E3A2D315-20C7-8D3C-C090-E0DC0F16ABE7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8948" y="5079939"/>
            <a:ext cx="2052608" cy="1033146"/>
          </a:xfrm>
          <a:prstGeom prst="rect">
            <a:avLst/>
          </a:prstGeom>
        </p:spPr>
      </p:pic>
      <p:sp>
        <p:nvSpPr>
          <p:cNvPr id="8" name="Textfeld 7">
            <a:extLst>
              <a:ext uri="{FF2B5EF4-FFF2-40B4-BE49-F238E27FC236}">
                <a16:creationId xmlns:a16="http://schemas.microsoft.com/office/drawing/2014/main" id="{E9E89C4E-0766-09EB-363B-35A7959F7DE2}"/>
              </a:ext>
            </a:extLst>
          </p:cNvPr>
          <p:cNvSpPr txBox="1"/>
          <p:nvPr/>
        </p:nvSpPr>
        <p:spPr>
          <a:xfrm>
            <a:off x="2921985" y="275670"/>
            <a:ext cx="479580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de-DE" sz="2000" b="1" kern="100" dirty="0">
                <a:effectLst/>
              </a:rPr>
              <a:t>     </a:t>
            </a:r>
            <a:r>
              <a:rPr lang="en-GB" sz="2000" b="1" kern="100" dirty="0">
                <a:effectLst/>
              </a:rPr>
              <a:t>G</a:t>
            </a:r>
            <a:r>
              <a:rPr lang="de-DE" sz="2000" b="1" kern="100" dirty="0" err="1">
                <a:effectLst/>
              </a:rPr>
              <a:t>rundschulen</a:t>
            </a:r>
            <a:r>
              <a:rPr lang="en-GB" sz="2000" b="1" kern="100" dirty="0">
                <a:effectLst/>
              </a:rPr>
              <a:t> </a:t>
            </a:r>
            <a:r>
              <a:rPr lang="de-DE" sz="2000" b="1" kern="100" dirty="0"/>
              <a:t>- </a:t>
            </a:r>
            <a:r>
              <a:rPr lang="de-DE" sz="2000" b="1" kern="100" dirty="0">
                <a:effectLst/>
              </a:rPr>
              <a:t>Hilden - Mitte</a:t>
            </a:r>
            <a:endParaRPr lang="de-DE" sz="2000" dirty="0"/>
          </a:p>
        </p:txBody>
      </p:sp>
    </p:spTree>
    <p:extLst>
      <p:ext uri="{BB962C8B-B14F-4D97-AF65-F5344CB8AC3E}">
        <p14:creationId xmlns:p14="http://schemas.microsoft.com/office/powerpoint/2010/main" val="1595959365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e 2">
            <a:extLst>
              <a:ext uri="{FF2B5EF4-FFF2-40B4-BE49-F238E27FC236}">
                <a16:creationId xmlns:a16="http://schemas.microsoft.com/office/drawing/2014/main" id="{D50ECCAE-4963-CAB1-E77F-96B0AD8ABE2F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371554508"/>
              </p:ext>
            </p:extLst>
          </p:nvPr>
        </p:nvGraphicFramePr>
        <p:xfrm>
          <a:off x="493888" y="846667"/>
          <a:ext cx="9482668" cy="5503333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2703269">
                  <a:extLst>
                    <a:ext uri="{9D8B030D-6E8A-4147-A177-3AD203B41FA5}">
                      <a16:colId xmlns:a16="http://schemas.microsoft.com/office/drawing/2014/main" val="2345558009"/>
                    </a:ext>
                  </a:extLst>
                </a:gridCol>
                <a:gridCol w="3278726">
                  <a:extLst>
                    <a:ext uri="{9D8B030D-6E8A-4147-A177-3AD203B41FA5}">
                      <a16:colId xmlns:a16="http://schemas.microsoft.com/office/drawing/2014/main" val="1234595257"/>
                    </a:ext>
                  </a:extLst>
                </a:gridCol>
                <a:gridCol w="3500673">
                  <a:extLst>
                    <a:ext uri="{9D8B030D-6E8A-4147-A177-3AD203B41FA5}">
                      <a16:colId xmlns:a16="http://schemas.microsoft.com/office/drawing/2014/main" val="3431515901"/>
                    </a:ext>
                  </a:extLst>
                </a:gridCol>
              </a:tblGrid>
              <a:tr h="688690">
                <a:tc>
                  <a:txBody>
                    <a:bodyPr/>
                    <a:lstStyle/>
                    <a:p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Betreuungssysteme an den Schulen 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Leitungen der Betreuungssysteme OGS/VGS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001193427"/>
                  </a:ext>
                </a:extLst>
              </a:tr>
              <a:tr h="2145590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Grundschulverbund </a:t>
                      </a:r>
                    </a:p>
                    <a:p>
                      <a:pPr algn="ctr"/>
                      <a:r>
                        <a:rPr lang="de-DE" sz="1800" kern="100" dirty="0" err="1">
                          <a:effectLst/>
                        </a:rPr>
                        <a:t>Beethovenstr</a:t>
                      </a:r>
                      <a:r>
                        <a:rPr lang="de-DE" sz="1800" kern="100" dirty="0">
                          <a:effectLst/>
                        </a:rPr>
                        <a:t>. / GVB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		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				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 err="1">
                          <a:effectLst/>
                        </a:rPr>
                        <a:t>Beethovenstr</a:t>
                      </a:r>
                      <a:r>
                        <a:rPr lang="de-DE" sz="1600" b="1" kern="100" dirty="0">
                          <a:effectLst/>
                        </a:rPr>
                        <a:t>.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 err="1">
                          <a:effectLst/>
                        </a:rPr>
                        <a:t>Add</a:t>
                      </a:r>
                      <a:r>
                        <a:rPr lang="de-DE" sz="1600" kern="100" dirty="0">
                          <a:effectLst/>
                        </a:rPr>
                        <a:t>. OGS-Gruppen </a:t>
                      </a:r>
                      <a:r>
                        <a:rPr lang="de-DE" sz="1400" kern="100" dirty="0">
                          <a:effectLst/>
                        </a:rPr>
                        <a:t>15/16</a:t>
                      </a:r>
                      <a:r>
                        <a:rPr lang="de-DE" sz="1600" kern="100" dirty="0">
                          <a:effectLst/>
                        </a:rPr>
                        <a:t>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14.00 h</a:t>
                      </a:r>
                    </a:p>
                    <a:p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Anja </a:t>
                      </a:r>
                      <a:r>
                        <a:rPr lang="de-DE" sz="1600" b="1" kern="100" dirty="0" err="1">
                          <a:effectLst/>
                        </a:rPr>
                        <a:t>Dercks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u="sng" kern="100" dirty="0" err="1">
                          <a:effectLst/>
                        </a:rPr>
                        <a:t>Anja.dercks@hilden.de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Hannelore Horn </a:t>
                      </a:r>
                    </a:p>
                    <a:p>
                      <a:r>
                        <a:rPr lang="de-DE" sz="1600" u="sng" kern="100" dirty="0" err="1">
                          <a:effectLst/>
                        </a:rPr>
                        <a:t>Hannelore.horn@hilden.de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223153597"/>
                  </a:ext>
                </a:extLst>
              </a:tr>
              <a:tr h="2669053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Gemeinschaftsgrund - schule  Am Elbsee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  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>
                          <a:effectLst/>
                        </a:rPr>
                        <a:t>Schalbruch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OGS –</a:t>
                      </a:r>
                      <a:r>
                        <a:rPr lang="de-DE" sz="1600" kern="100" dirty="0" err="1">
                          <a:effectLst/>
                        </a:rPr>
                        <a:t>Ganztagsklassen</a:t>
                      </a:r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de-DE" sz="1400" kern="100" dirty="0">
                          <a:effectLst/>
                        </a:rPr>
                        <a:t>15/16</a:t>
                      </a:r>
                      <a:r>
                        <a:rPr lang="de-DE" sz="1600" kern="100" dirty="0">
                          <a:effectLst/>
                        </a:rPr>
                        <a:t>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14.00 h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 smtClean="0">
                          <a:effectLst/>
                        </a:rPr>
                        <a:t>Alexandra Griepentrog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u="sng" kern="100" dirty="0" smtClean="0">
                          <a:effectLst/>
                        </a:rPr>
                        <a:t>Alexandra.griepentrog@hilden.de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Esther Schier</a:t>
                      </a:r>
                    </a:p>
                    <a:p>
                      <a:r>
                        <a:rPr lang="de-DE" sz="1600" u="sng" kern="100" dirty="0">
                          <a:effectLst/>
                        </a:rPr>
                        <a:t>Esther.Schier</a:t>
                      </a:r>
                      <a:r>
                        <a:rPr lang="en-GB" sz="1600" u="sng" kern="100" dirty="0">
                          <a:effectLst/>
                        </a:rPr>
                        <a:t>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en-GB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604132482"/>
                  </a:ext>
                </a:extLst>
              </a:tr>
            </a:tbl>
          </a:graphicData>
        </a:graphic>
      </p:graphicFrame>
      <p:pic>
        <p:nvPicPr>
          <p:cNvPr id="5" name="Grafik 5">
            <a:extLst>
              <a:ext uri="{FF2B5EF4-FFF2-40B4-BE49-F238E27FC236}">
                <a16:creationId xmlns:a16="http://schemas.microsoft.com/office/drawing/2014/main" id="{06492088-9A71-DCBB-C380-5923162874C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8478" y="2267800"/>
            <a:ext cx="1741131" cy="1322918"/>
          </a:xfrm>
          <a:prstGeom prst="rect">
            <a:avLst/>
          </a:prstGeom>
        </p:spPr>
      </p:pic>
      <p:pic>
        <p:nvPicPr>
          <p:cNvPr id="6" name="Grafik 6">
            <a:extLst>
              <a:ext uri="{FF2B5EF4-FFF2-40B4-BE49-F238E27FC236}">
                <a16:creationId xmlns:a16="http://schemas.microsoft.com/office/drawing/2014/main" id="{58A37EEB-2E9F-6CCC-E289-CD378C37AC2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38477" y="4540515"/>
            <a:ext cx="1741131" cy="1470818"/>
          </a:xfrm>
          <a:prstGeom prst="rect">
            <a:avLst/>
          </a:prstGeom>
        </p:spPr>
      </p:pic>
      <p:sp>
        <p:nvSpPr>
          <p:cNvPr id="7" name="Textfeld 6">
            <a:extLst>
              <a:ext uri="{FF2B5EF4-FFF2-40B4-BE49-F238E27FC236}">
                <a16:creationId xmlns:a16="http://schemas.microsoft.com/office/drawing/2014/main" id="{A239E36E-FDCD-14C4-462A-FD15C2717612}"/>
              </a:ext>
            </a:extLst>
          </p:cNvPr>
          <p:cNvSpPr txBox="1"/>
          <p:nvPr/>
        </p:nvSpPr>
        <p:spPr>
          <a:xfrm>
            <a:off x="3033889" y="240283"/>
            <a:ext cx="6434667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GB" sz="2000" b="1" kern="100" dirty="0">
                <a:effectLst/>
              </a:rPr>
              <a:t>G</a:t>
            </a:r>
            <a:r>
              <a:rPr lang="de-DE" sz="2000" b="1" kern="100" dirty="0" err="1">
                <a:effectLst/>
              </a:rPr>
              <a:t>rundschulen</a:t>
            </a:r>
            <a:r>
              <a:rPr lang="de-DE" sz="2000" b="1" kern="100" dirty="0"/>
              <a:t> - H</a:t>
            </a:r>
            <a:r>
              <a:rPr lang="de-DE" sz="2000" b="1" kern="100" dirty="0">
                <a:effectLst/>
              </a:rPr>
              <a:t>ilden - Nord</a:t>
            </a:r>
            <a:endParaRPr lang="de-DE" sz="2000" dirty="0"/>
          </a:p>
        </p:txBody>
      </p:sp>
    </p:spTree>
    <p:extLst>
      <p:ext uri="{BB962C8B-B14F-4D97-AF65-F5344CB8AC3E}">
        <p14:creationId xmlns:p14="http://schemas.microsoft.com/office/powerpoint/2010/main" val="1756593169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3" name="Tabelle 2">
            <a:extLst>
              <a:ext uri="{FF2B5EF4-FFF2-40B4-BE49-F238E27FC236}">
                <a16:creationId xmlns:a16="http://schemas.microsoft.com/office/drawing/2014/main" id="{89F18CD8-02F7-8660-F444-FF5F9DC54E5D}"/>
              </a:ext>
            </a:extLst>
          </p:cNvPr>
          <p:cNvGraphicFramePr/>
          <p:nvPr>
            <p:extLst>
              <p:ext uri="{D42A27DB-BD31-4B8C-83A1-F6EECF244321}">
                <p14:modId xmlns:p14="http://schemas.microsoft.com/office/powerpoint/2010/main" val="46019334"/>
              </p:ext>
            </p:extLst>
          </p:nvPr>
        </p:nvGraphicFramePr>
        <p:xfrm>
          <a:off x="366889" y="1947332"/>
          <a:ext cx="9779000" cy="3785165"/>
        </p:xfrm>
        <a:graphic>
          <a:graphicData uri="http://schemas.openxmlformats.org/drawingml/2006/table">
            <a:tbl>
              <a:tblPr firstRow="1" firstCol="1" bandRow="1">
                <a:tableStyleId>{5C22544A-7EE6-4342-B048-85BDC9FD1C3A}</a:tableStyleId>
              </a:tblPr>
              <a:tblGrid>
                <a:gridCol w="3062110">
                  <a:extLst>
                    <a:ext uri="{9D8B030D-6E8A-4147-A177-3AD203B41FA5}">
                      <a16:colId xmlns:a16="http://schemas.microsoft.com/office/drawing/2014/main" val="3904351731"/>
                    </a:ext>
                  </a:extLst>
                </a:gridCol>
                <a:gridCol w="3457223">
                  <a:extLst>
                    <a:ext uri="{9D8B030D-6E8A-4147-A177-3AD203B41FA5}">
                      <a16:colId xmlns:a16="http://schemas.microsoft.com/office/drawing/2014/main" val="2906944952"/>
                    </a:ext>
                  </a:extLst>
                </a:gridCol>
                <a:gridCol w="3259667">
                  <a:extLst>
                    <a:ext uri="{9D8B030D-6E8A-4147-A177-3AD203B41FA5}">
                      <a16:colId xmlns:a16="http://schemas.microsoft.com/office/drawing/2014/main" val="511864307"/>
                    </a:ext>
                  </a:extLst>
                </a:gridCol>
              </a:tblGrid>
              <a:tr h="818445">
                <a:tc>
                  <a:txBody>
                    <a:bodyPr/>
                    <a:lstStyle/>
                    <a:p>
                      <a:endParaRPr lang="de-DE" sz="1800" kern="100" dirty="0">
                        <a:effectLst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Betreuungssysteme an den Schulen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Leitungen der Betreuungssysteme OGS/VGS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2046069741"/>
                  </a:ext>
                </a:extLst>
              </a:tr>
              <a:tr h="2966720">
                <a:tc>
                  <a:txBody>
                    <a:bodyPr/>
                    <a:lstStyle/>
                    <a:p>
                      <a:pPr algn="ctr"/>
                      <a:r>
                        <a:rPr lang="de-DE" sz="1800" kern="100" dirty="0">
                          <a:effectLst/>
                        </a:rPr>
                        <a:t>Gemeinschaftsgrund-schule - Im Kalstert -</a:t>
                      </a: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  <a:r>
                        <a:rPr lang="de-DE" sz="1000" kern="100" dirty="0">
                          <a:effectLst/>
                        </a:rPr>
                        <a:t>Schule des gemeinsamen Lernens</a:t>
                      </a:r>
                      <a:endParaRPr lang="de-DE" sz="1800" kern="100" dirty="0">
                        <a:effectLst/>
                      </a:endParaRPr>
                    </a:p>
                    <a:p>
                      <a:pPr algn="ctr"/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8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800" kern="100" dirty="0">
                          <a:effectLst/>
                        </a:rPr>
                        <a:t> </a:t>
                      </a:r>
                      <a:endParaRPr lang="de-DE" sz="18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b="1" kern="100" dirty="0">
                          <a:effectLst/>
                        </a:rPr>
                        <a:t>Im Kalstert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Additive OGS – Gruppen </a:t>
                      </a:r>
                      <a:r>
                        <a:rPr lang="de-DE" sz="1400" kern="100" dirty="0">
                          <a:effectLst/>
                        </a:rPr>
                        <a:t>15/16 h</a:t>
                      </a:r>
                      <a:endParaRPr lang="de-DE" sz="1600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14.30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14.00 h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 err="1">
                          <a:effectLst/>
                        </a:rPr>
                        <a:t>Walder</a:t>
                      </a:r>
                      <a:r>
                        <a:rPr lang="de-DE" sz="1600" b="1" kern="100" dirty="0">
                          <a:effectLst/>
                        </a:rPr>
                        <a:t> Str.</a:t>
                      </a:r>
                    </a:p>
                    <a:p>
                      <a:endParaRPr lang="de-DE" sz="1600" b="1" kern="100" dirty="0">
                        <a:effectLst/>
                      </a:endParaRP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Additive OGS – Gruppen </a:t>
                      </a:r>
                      <a:r>
                        <a:rPr lang="de-DE" sz="1400" kern="100" dirty="0">
                          <a:effectLst/>
                        </a:rPr>
                        <a:t>15/16 h</a:t>
                      </a:r>
                    </a:p>
                    <a:p>
                      <a:pPr marL="342900" lvl="0" indent="-342900">
                        <a:buFont typeface="Wingdings" pitchFamily="2" charset="2"/>
                        <a:buChar char=""/>
                      </a:pPr>
                      <a:r>
                        <a:rPr lang="de-DE" sz="1600" kern="100" dirty="0">
                          <a:effectLst/>
                        </a:rPr>
                        <a:t>VGS 14.00 h</a:t>
                      </a:r>
                    </a:p>
                    <a:p>
                      <a:pPr marL="457200"/>
                      <a:r>
                        <a:rPr lang="de-DE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tc>
                  <a:txBody>
                    <a:bodyPr/>
                    <a:lstStyle/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Silvia </a:t>
                      </a:r>
                      <a:r>
                        <a:rPr lang="de-DE" sz="1600" b="1" kern="100" dirty="0" err="1">
                          <a:effectLst/>
                        </a:rPr>
                        <a:t>Puddu-Mietzke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u="sng" kern="100" dirty="0" err="1">
                          <a:effectLst/>
                        </a:rPr>
                        <a:t>Silvia.puddu-mietzke</a:t>
                      </a:r>
                      <a:r>
                        <a:rPr lang="de-DE" sz="1600" u="sng" kern="100" dirty="0">
                          <a:effectLst/>
                        </a:rPr>
                        <a:t>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endParaRPr lang="de-DE" sz="1600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 </a:t>
                      </a:r>
                    </a:p>
                    <a:p>
                      <a:r>
                        <a:rPr lang="de-DE" sz="1600" b="1" kern="100" dirty="0">
                          <a:effectLst/>
                        </a:rPr>
                        <a:t> Susanne </a:t>
                      </a:r>
                      <a:r>
                        <a:rPr lang="de-DE" sz="1600" b="1" kern="100" dirty="0" err="1">
                          <a:effectLst/>
                        </a:rPr>
                        <a:t>Butterweck</a:t>
                      </a:r>
                      <a:endParaRPr lang="de-DE" sz="1600" b="1" kern="100" dirty="0">
                        <a:effectLst/>
                      </a:endParaRPr>
                    </a:p>
                    <a:p>
                      <a:r>
                        <a:rPr lang="de-DE" sz="1600" kern="100" dirty="0">
                          <a:effectLst/>
                        </a:rPr>
                        <a:t> </a:t>
                      </a:r>
                      <a:r>
                        <a:rPr lang="de-DE" sz="1600" u="sng" kern="100" dirty="0" err="1">
                          <a:effectLst/>
                        </a:rPr>
                        <a:t>Susanne.Butterweck</a:t>
                      </a:r>
                      <a:r>
                        <a:rPr lang="de-DE" sz="1600" u="sng" kern="100" dirty="0">
                          <a:effectLst/>
                        </a:rPr>
                        <a:t>@hilden.de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en-GB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</a:endParaRPr>
                    </a:p>
                    <a:p>
                      <a:r>
                        <a:rPr lang="en-GB" sz="1600" kern="100" dirty="0">
                          <a:effectLst/>
                        </a:rPr>
                        <a:t> </a:t>
                      </a:r>
                      <a:endParaRPr lang="de-DE" sz="1600" kern="100" dirty="0">
                        <a:effectLst/>
                        <a:latin typeface="Calibri" panose="020F0502020204030204" pitchFamily="34" charset="0"/>
                        <a:ea typeface="Times New Roman" panose="02020603050405020304" pitchFamily="18" charset="0"/>
                        <a:cs typeface="Times New Roman" panose="02020603050405020304" pitchFamily="18" charset="0"/>
                      </a:endParaRPr>
                    </a:p>
                  </a:txBody>
                  <a:tcPr marL="68580" marR="68580" marT="0" marB="0"/>
                </a:tc>
                <a:extLst>
                  <a:ext uri="{0D108BD9-81ED-4DB2-BD59-A6C34878D82A}">
                    <a16:rowId xmlns:a16="http://schemas.microsoft.com/office/drawing/2014/main" val="377977320"/>
                  </a:ext>
                </a:extLst>
              </a:tr>
            </a:tbl>
          </a:graphicData>
        </a:graphic>
      </p:graphicFrame>
      <p:pic>
        <p:nvPicPr>
          <p:cNvPr id="4" name="Grafik 4">
            <a:extLst>
              <a:ext uri="{FF2B5EF4-FFF2-40B4-BE49-F238E27FC236}">
                <a16:creationId xmlns:a16="http://schemas.microsoft.com/office/drawing/2014/main" id="{EBA8EC19-F1BA-2E5C-AB86-0783D7630D0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19667" y="3839914"/>
            <a:ext cx="2328333" cy="1582898"/>
          </a:xfrm>
          <a:prstGeom prst="rect">
            <a:avLst/>
          </a:prstGeom>
        </p:spPr>
      </p:pic>
      <p:sp>
        <p:nvSpPr>
          <p:cNvPr id="5" name="Textfeld 4">
            <a:extLst>
              <a:ext uri="{FF2B5EF4-FFF2-40B4-BE49-F238E27FC236}">
                <a16:creationId xmlns:a16="http://schemas.microsoft.com/office/drawing/2014/main" id="{388588EE-C1BD-C8F0-8462-06842110D138}"/>
              </a:ext>
            </a:extLst>
          </p:cNvPr>
          <p:cNvSpPr txBox="1"/>
          <p:nvPr/>
        </p:nvSpPr>
        <p:spPr>
          <a:xfrm>
            <a:off x="3556000" y="1221781"/>
            <a:ext cx="5079999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de-DE" sz="2000" b="1" kern="100" dirty="0">
                <a:effectLst/>
              </a:rPr>
              <a:t>Grundschulen - Hilden - Ost</a:t>
            </a:r>
            <a:endParaRPr lang="de-DE" sz="2000" b="1" dirty="0"/>
          </a:p>
        </p:txBody>
      </p:sp>
    </p:spTree>
    <p:extLst>
      <p:ext uri="{BB962C8B-B14F-4D97-AF65-F5344CB8AC3E}">
        <p14:creationId xmlns:p14="http://schemas.microsoft.com/office/powerpoint/2010/main" val="1438894917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Grafik 4" descr="Fragen mit einfarbiger Füllung">
            <a:extLst>
              <a:ext uri="{FF2B5EF4-FFF2-40B4-BE49-F238E27FC236}">
                <a16:creationId xmlns:a16="http://schemas.microsoft.com/office/drawing/2014/main" id="{95C0CE2E-FA32-8A29-D0D5-AD800D3E55E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xmlns="" r:embed="rId3"/>
              </a:ext>
            </a:extLst>
          </a:blip>
          <a:stretch>
            <a:fillRect/>
          </a:stretch>
        </p:blipFill>
        <p:spPr>
          <a:xfrm>
            <a:off x="2638778" y="624429"/>
            <a:ext cx="5696051" cy="560914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333439850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1250">
        <p15:prstTrans prst="peelOff"/>
      </p:transition>
    </mc:Choice>
    <mc:Fallback xmlns="">
      <p:transition spd="slow">
        <p:fade/>
      </p:transition>
    </mc:Fallback>
  </mc:AlternateContent>
</p:sld>
</file>

<file path=ppt/theme/theme1.xml><?xml version="1.0" encoding="utf-8"?>
<a:theme xmlns:a="http://schemas.openxmlformats.org/drawingml/2006/main" name="Facette">
  <a:themeElements>
    <a:clrScheme name="Facet">
      <a:dk1>
        <a:sysClr val="windowText" lastClr="000000"/>
      </a:dk1>
      <a:lt1>
        <a:sysClr val="window" lastClr="FFFFFF"/>
      </a:lt1>
      <a:dk2>
        <a:srgbClr val="2C3C43"/>
      </a:dk2>
      <a:lt2>
        <a:srgbClr val="EBEBEB"/>
      </a:lt2>
      <a:accent1>
        <a:srgbClr val="90C226"/>
      </a:accent1>
      <a:accent2>
        <a:srgbClr val="54A021"/>
      </a:accent2>
      <a:accent3>
        <a:srgbClr val="E6B91E"/>
      </a:accent3>
      <a:accent4>
        <a:srgbClr val="E76618"/>
      </a:accent4>
      <a:accent5>
        <a:srgbClr val="C42F1A"/>
      </a:accent5>
      <a:accent6>
        <a:srgbClr val="918655"/>
      </a:accent6>
      <a:hlink>
        <a:srgbClr val="99CA3C"/>
      </a:hlink>
      <a:folHlink>
        <a:srgbClr val="B9D181"/>
      </a:folHlink>
    </a:clrScheme>
    <a:fontScheme name="Facet">
      <a:majorFont>
        <a:latin typeface="Trebuchet MS" panose="020B0603020202020204"/>
        <a:ea typeface=""/>
        <a:cs typeface=""/>
        <a:font script="Jpan" typeface="メイリオ"/>
        <a:font script="Hang" typeface="맑은 고딕"/>
        <a:font script="Hans" typeface="方正姚体"/>
        <a:font script="Hant" typeface="微軟正黑體"/>
        <a:font script="Arab" typeface="Tahoma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Trebuchet MS" panose="020B0603020202020204"/>
        <a:ea typeface=""/>
        <a:cs typeface=""/>
        <a:font script="Jpan" typeface="メイリオ"/>
        <a:font script="Hang" typeface="HY그래픽M"/>
        <a:font script="Hans" typeface="华文新魏"/>
        <a:font script="Hant" typeface="微軟正黑體"/>
        <a:font script="Arab" typeface="Tahoma"/>
        <a:font script="Hebr" typeface="Gisha"/>
        <a:font script="Thai" typeface="Iris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Facet">
      <a:fillStyleLst>
        <a:solidFill>
          <a:schemeClr val="phClr"/>
        </a:solidFill>
        <a:gradFill rotWithShape="1">
          <a:gsLst>
            <a:gs pos="0">
              <a:schemeClr val="phClr">
                <a:tint val="65000"/>
                <a:lumMod val="110000"/>
              </a:schemeClr>
            </a:gs>
            <a:gs pos="88000">
              <a:schemeClr val="phClr">
                <a:tint val="9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6000"/>
                <a:lumMod val="100000"/>
              </a:schemeClr>
            </a:gs>
            <a:gs pos="78000">
              <a:schemeClr val="phClr">
                <a:shade val="94000"/>
                <a:lumMod val="94000"/>
              </a:schemeClr>
            </a:gs>
          </a:gsLst>
          <a:lin ang="5400000" scaled="0"/>
        </a:gradFill>
      </a:fillStyleLst>
      <a:lnStyleLst>
        <a:ln w="12700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5400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50800" dist="381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0000"/>
                <a:lumMod val="104000"/>
              </a:schemeClr>
            </a:gs>
            <a:gs pos="94000">
              <a:schemeClr val="phClr">
                <a:shade val="96000"/>
                <a:lumMod val="82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0000"/>
                <a:lumMod val="110000"/>
              </a:schemeClr>
            </a:gs>
            <a:gs pos="100000">
              <a:schemeClr val="phClr">
                <a:shade val="94000"/>
                <a:lumMod val="96000"/>
              </a:schemeClr>
            </a:gs>
          </a:gsLst>
          <a:path path="circle">
            <a:fillToRect l="50000" t="50000" r="100000" b="100000"/>
          </a:path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Facet" id="{C0C680CD-088A-49FC-A102-D699147F32B2}" vid="{CFBC31BA-B70F-4F30-BCAA-4F3011E16C4D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0</TotalTime>
  <Words>687</Words>
  <Application>Microsoft Office PowerPoint</Application>
  <PresentationFormat>Breitbild</PresentationFormat>
  <Paragraphs>289</Paragraphs>
  <Slides>11</Slides>
  <Notes>0</Notes>
  <HiddenSlides>0</HiddenSlides>
  <MMClips>0</MMClips>
  <ScaleCrop>false</ScaleCrop>
  <HeadingPairs>
    <vt:vector size="6" baseType="variant">
      <vt:variant>
        <vt:lpstr>Verwendete Schriftarten</vt:lpstr>
      </vt:variant>
      <vt:variant>
        <vt:i4>6</vt:i4>
      </vt:variant>
      <vt:variant>
        <vt:lpstr>Design</vt:lpstr>
      </vt:variant>
      <vt:variant>
        <vt:i4>1</vt:i4>
      </vt:variant>
      <vt:variant>
        <vt:lpstr>Folientitel</vt:lpstr>
      </vt:variant>
      <vt:variant>
        <vt:i4>11</vt:i4>
      </vt:variant>
    </vt:vector>
  </HeadingPairs>
  <TitlesOfParts>
    <vt:vector size="18" baseType="lpstr">
      <vt:lpstr>Arial</vt:lpstr>
      <vt:lpstr>Calibri</vt:lpstr>
      <vt:lpstr>Times New Roman</vt:lpstr>
      <vt:lpstr>Trebuchet MS</vt:lpstr>
      <vt:lpstr>Wingdings</vt:lpstr>
      <vt:lpstr>Wingdings 3</vt:lpstr>
      <vt:lpstr>Facette</vt:lpstr>
      <vt:lpstr>   Bildungs - und Betreuungsangebote  der Stadt Hilden   Amt für Schule, Kinderbetreuung und Jugendförderung      </vt:lpstr>
      <vt:lpstr> </vt:lpstr>
      <vt:lpstr>Anmeldung und Platzvergabe </vt:lpstr>
      <vt:lpstr>Schließungszeiten</vt:lpstr>
      <vt:lpstr>Ferien und schulfreie Tage</vt:lpstr>
      <vt:lpstr>Unser Mittagessen</vt:lpstr>
      <vt:lpstr>PowerPoint-Präsentation</vt:lpstr>
      <vt:lpstr>PowerPoint-Präsentation</vt:lpstr>
      <vt:lpstr>PowerPoint-Präsentation</vt:lpstr>
      <vt:lpstr>PowerPoint-Präsentation</vt:lpstr>
      <vt:lpstr>PowerPoint-Präsentation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Bildungs - und Betreuungsangebote der Stadt Hilden</dc:title>
  <dc:creator>Dana Klein</dc:creator>
  <cp:lastModifiedBy>Giesler, Catharina</cp:lastModifiedBy>
  <cp:revision>19</cp:revision>
  <dcterms:created xsi:type="dcterms:W3CDTF">2023-05-24T07:56:29Z</dcterms:created>
  <dcterms:modified xsi:type="dcterms:W3CDTF">2025-08-12T11:19:47Z</dcterms:modified>
</cp:coreProperties>
</file>